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3"/>
  </p:notesMasterIdLst>
  <p:sldIdLst>
    <p:sldId id="256" r:id="rId2"/>
    <p:sldId id="412" r:id="rId3"/>
    <p:sldId id="266" r:id="rId4"/>
    <p:sldId id="265" r:id="rId5"/>
    <p:sldId id="267" r:id="rId6"/>
    <p:sldId id="383" r:id="rId7"/>
    <p:sldId id="388" r:id="rId8"/>
    <p:sldId id="384" r:id="rId9"/>
    <p:sldId id="385" r:id="rId10"/>
    <p:sldId id="386" r:id="rId11"/>
    <p:sldId id="398" r:id="rId12"/>
    <p:sldId id="399" r:id="rId13"/>
    <p:sldId id="400" r:id="rId14"/>
    <p:sldId id="401" r:id="rId15"/>
    <p:sldId id="387" r:id="rId16"/>
    <p:sldId id="394" r:id="rId17"/>
    <p:sldId id="395" r:id="rId18"/>
    <p:sldId id="413" r:id="rId19"/>
    <p:sldId id="414" r:id="rId20"/>
    <p:sldId id="415" r:id="rId21"/>
    <p:sldId id="416" r:id="rId22"/>
    <p:sldId id="417" r:id="rId23"/>
    <p:sldId id="418" r:id="rId24"/>
    <p:sldId id="423" r:id="rId25"/>
    <p:sldId id="424" r:id="rId26"/>
    <p:sldId id="425" r:id="rId27"/>
    <p:sldId id="426" r:id="rId28"/>
    <p:sldId id="428" r:id="rId29"/>
    <p:sldId id="429" r:id="rId30"/>
    <p:sldId id="430" r:id="rId31"/>
    <p:sldId id="432" r:id="rId32"/>
    <p:sldId id="433" r:id="rId33"/>
    <p:sldId id="434" r:id="rId34"/>
    <p:sldId id="435" r:id="rId35"/>
    <p:sldId id="436" r:id="rId36"/>
    <p:sldId id="437" r:id="rId37"/>
    <p:sldId id="438" r:id="rId38"/>
    <p:sldId id="439" r:id="rId39"/>
    <p:sldId id="440" r:id="rId40"/>
    <p:sldId id="441" r:id="rId41"/>
    <p:sldId id="442" r:id="rId4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5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90AD4-4B4E-4E6A-BC52-8664BA76D6C9}" type="datetimeFigureOut">
              <a:rPr lang="it-IT" smtClean="0"/>
              <a:pPr/>
              <a:t>29/01/19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394629-9CFB-4280-9B24-BC95A496EA65}" type="slidenum">
              <a:rPr lang="it-IT" smtClean="0"/>
              <a:pPr/>
              <a:t>‹n.›</a:t>
            </a:fld>
            <a:endParaRPr lang="it-IT"/>
          </a:p>
        </p:txBody>
      </p:sp>
    </p:spTree>
    <p:extLst>
      <p:ext uri="{BB962C8B-B14F-4D97-AF65-F5344CB8AC3E}">
        <p14:creationId xmlns:p14="http://schemas.microsoft.com/office/powerpoint/2010/main" val="654679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11</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12</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13</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14</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15</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16</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17</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18</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19</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20</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0394629-9CFB-4280-9B24-BC95A496EA65}" type="slidenum">
              <a:rPr lang="it-IT" smtClean="0"/>
              <a:pPr/>
              <a:t>22</a:t>
            </a:fld>
            <a:endParaRPr lang="it-IT"/>
          </a:p>
        </p:txBody>
      </p:sp>
    </p:spTree>
    <p:extLst>
      <p:ext uri="{BB962C8B-B14F-4D97-AF65-F5344CB8AC3E}">
        <p14:creationId xmlns:p14="http://schemas.microsoft.com/office/powerpoint/2010/main" val="8128407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23</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24</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943392CF-2AF3-4562-AA4D-B2065284BF95}" type="slidenum">
              <a:rPr lang="it-IT" smtClean="0"/>
              <a:pPr/>
              <a:t>25</a:t>
            </a:fld>
            <a:endParaRPr lang="it-IT" smtClean="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p:cNvSpPr>
            <a:spLocks noGrp="1" noRot="1" noChangeAspect="1" noTextEdit="1"/>
          </p:cNvSpPr>
          <p:nvPr>
            <p:ph type="sldImg"/>
          </p:nvPr>
        </p:nvSpPr>
        <p:spPr>
          <a:ln/>
        </p:spPr>
      </p:sp>
      <p:sp>
        <p:nvSpPr>
          <p:cNvPr id="50179" name="Segnaposto note 2"/>
          <p:cNvSpPr>
            <a:spLocks noGrp="1"/>
          </p:cNvSpPr>
          <p:nvPr>
            <p:ph type="body" idx="1"/>
          </p:nvPr>
        </p:nvSpPr>
        <p:spPr>
          <a:noFill/>
          <a:ln/>
        </p:spPr>
        <p:txBody>
          <a:bodyPr/>
          <a:lstStyle/>
          <a:p>
            <a:endParaRPr lang="it-IT" smtClean="0"/>
          </a:p>
        </p:txBody>
      </p:sp>
      <p:sp>
        <p:nvSpPr>
          <p:cNvPr id="50180" name="Segnaposto numero diapositiva 3"/>
          <p:cNvSpPr>
            <a:spLocks noGrp="1"/>
          </p:cNvSpPr>
          <p:nvPr>
            <p:ph type="sldNum" sz="quarter" idx="5"/>
          </p:nvPr>
        </p:nvSpPr>
        <p:spPr>
          <a:noFill/>
        </p:spPr>
        <p:txBody>
          <a:bodyPr/>
          <a:lstStyle/>
          <a:p>
            <a:fld id="{9134B129-7723-4AE5-9079-23D41334625C}" type="slidenum">
              <a:rPr lang="it-IT" smtClean="0"/>
              <a:pPr/>
              <a:t>33</a:t>
            </a:fld>
            <a:endParaRPr 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34</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0394629-9CFB-4280-9B24-BC95A496EA65}" type="slidenum">
              <a:rPr lang="it-IT" smtClean="0"/>
              <a:pPr/>
              <a:t>39</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egnaposto immagine diapositiva 1"/>
          <p:cNvSpPr>
            <a:spLocks noGrp="1" noRot="1" noChangeAspect="1" noTextEdit="1"/>
          </p:cNvSpPr>
          <p:nvPr>
            <p:ph type="sldImg"/>
          </p:nvPr>
        </p:nvSpPr>
        <p:spPr>
          <a:ln/>
        </p:spPr>
      </p:sp>
      <p:sp>
        <p:nvSpPr>
          <p:cNvPr id="22221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
        <p:nvSpPr>
          <p:cNvPr id="22221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fld id="{AE4454C9-32AD-4778-AE49-C42687FE0F7B}" type="slidenum">
              <a:rPr lang="it-IT" altLang="it-IT" sz="1200" smtClean="0"/>
              <a:pPr/>
              <a:t>40</a:t>
            </a:fld>
            <a:endParaRPr lang="it-IT" altLang="it-IT"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egnaposto immagine diapositiva 1"/>
          <p:cNvSpPr>
            <a:spLocks noGrp="1" noRot="1" noChangeAspect="1" noTextEdit="1"/>
          </p:cNvSpPr>
          <p:nvPr>
            <p:ph type="sldImg"/>
          </p:nvPr>
        </p:nvSpPr>
        <p:spPr>
          <a:ln/>
        </p:spPr>
      </p:sp>
      <p:sp>
        <p:nvSpPr>
          <p:cNvPr id="76803" name="Segnaposto note 2"/>
          <p:cNvSpPr>
            <a:spLocks noGrp="1"/>
          </p:cNvSpPr>
          <p:nvPr>
            <p:ph type="body" idx="1"/>
          </p:nvPr>
        </p:nvSpPr>
        <p:spPr>
          <a:noFill/>
          <a:ln/>
        </p:spPr>
        <p:txBody>
          <a:bodyPr/>
          <a:lstStyle/>
          <a:p>
            <a:pPr eaLnBrk="1" hangingPunct="1"/>
            <a:endParaRPr lang="it-IT" smtClean="0"/>
          </a:p>
        </p:txBody>
      </p:sp>
      <p:sp>
        <p:nvSpPr>
          <p:cNvPr id="76804" name="Segnaposto numero diapositiva 3"/>
          <p:cNvSpPr>
            <a:spLocks noGrp="1"/>
          </p:cNvSpPr>
          <p:nvPr>
            <p:ph type="sldNum" sz="quarter" idx="5"/>
          </p:nvPr>
        </p:nvSpPr>
        <p:spPr>
          <a:noFill/>
        </p:spPr>
        <p:txBody>
          <a:bodyPr/>
          <a:lstStyle/>
          <a:p>
            <a:fld id="{B856A6C1-A8E9-4726-BAF4-DB6037CAE268}" type="slidenum">
              <a:rPr lang="it-IT" smtClean="0"/>
              <a:pPr/>
              <a:t>3</a:t>
            </a:fld>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egnaposto immagine diapositiva 1"/>
          <p:cNvSpPr>
            <a:spLocks noGrp="1" noRot="1" noChangeAspect="1" noTextEdit="1"/>
          </p:cNvSpPr>
          <p:nvPr>
            <p:ph type="sldImg"/>
          </p:nvPr>
        </p:nvSpPr>
        <p:spPr>
          <a:ln/>
        </p:spPr>
      </p:sp>
      <p:sp>
        <p:nvSpPr>
          <p:cNvPr id="77827" name="Segnaposto note 2"/>
          <p:cNvSpPr>
            <a:spLocks noGrp="1"/>
          </p:cNvSpPr>
          <p:nvPr>
            <p:ph type="body" idx="1"/>
          </p:nvPr>
        </p:nvSpPr>
        <p:spPr>
          <a:noFill/>
          <a:ln/>
        </p:spPr>
        <p:txBody>
          <a:bodyPr/>
          <a:lstStyle/>
          <a:p>
            <a:pPr eaLnBrk="1" hangingPunct="1"/>
            <a:endParaRPr lang="it-IT" smtClean="0"/>
          </a:p>
        </p:txBody>
      </p:sp>
      <p:sp>
        <p:nvSpPr>
          <p:cNvPr id="77828" name="Segnaposto numero diapositiva 3"/>
          <p:cNvSpPr>
            <a:spLocks noGrp="1"/>
          </p:cNvSpPr>
          <p:nvPr>
            <p:ph type="sldNum" sz="quarter" idx="5"/>
          </p:nvPr>
        </p:nvSpPr>
        <p:spPr>
          <a:noFill/>
        </p:spPr>
        <p:txBody>
          <a:bodyPr/>
          <a:lstStyle/>
          <a:p>
            <a:fld id="{FF43E8F0-20BB-427B-A4CB-29636F7A032E}" type="slidenum">
              <a:rPr lang="it-IT" smtClean="0"/>
              <a:pPr/>
              <a:t>4</a:t>
            </a:fld>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egnaposto immagine diapositiva 1"/>
          <p:cNvSpPr>
            <a:spLocks noGrp="1" noRot="1" noChangeAspect="1" noTextEdit="1"/>
          </p:cNvSpPr>
          <p:nvPr>
            <p:ph type="sldImg"/>
          </p:nvPr>
        </p:nvSpPr>
        <p:spPr>
          <a:ln/>
        </p:spPr>
      </p:sp>
      <p:sp>
        <p:nvSpPr>
          <p:cNvPr id="79875" name="Segnaposto note 2"/>
          <p:cNvSpPr>
            <a:spLocks noGrp="1"/>
          </p:cNvSpPr>
          <p:nvPr>
            <p:ph type="body" idx="1"/>
          </p:nvPr>
        </p:nvSpPr>
        <p:spPr>
          <a:noFill/>
          <a:ln/>
        </p:spPr>
        <p:txBody>
          <a:bodyPr/>
          <a:lstStyle/>
          <a:p>
            <a:pPr eaLnBrk="1" hangingPunct="1"/>
            <a:endParaRPr lang="it-IT" smtClean="0"/>
          </a:p>
        </p:txBody>
      </p:sp>
      <p:sp>
        <p:nvSpPr>
          <p:cNvPr id="79876" name="Segnaposto numero diapositiva 3"/>
          <p:cNvSpPr>
            <a:spLocks noGrp="1"/>
          </p:cNvSpPr>
          <p:nvPr>
            <p:ph type="sldNum" sz="quarter" idx="5"/>
          </p:nvPr>
        </p:nvSpPr>
        <p:spPr>
          <a:noFill/>
        </p:spPr>
        <p:txBody>
          <a:bodyPr/>
          <a:lstStyle/>
          <a:p>
            <a:fld id="{27E89363-AE17-41B9-A13E-69E62683C50F}" type="slidenum">
              <a:rPr lang="it-IT" smtClean="0"/>
              <a:pPr/>
              <a:t>5</a:t>
            </a:fld>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egnaposto immagine diapositiva 1"/>
          <p:cNvSpPr>
            <a:spLocks noGrp="1" noRot="1" noChangeAspect="1" noTextEdit="1"/>
          </p:cNvSpPr>
          <p:nvPr>
            <p:ph type="sldImg"/>
          </p:nvPr>
        </p:nvSpPr>
        <p:spPr>
          <a:ln/>
        </p:spPr>
      </p:sp>
      <p:sp>
        <p:nvSpPr>
          <p:cNvPr id="92163" name="Segnaposto note 2"/>
          <p:cNvSpPr>
            <a:spLocks noGrp="1"/>
          </p:cNvSpPr>
          <p:nvPr>
            <p:ph type="body" idx="1"/>
          </p:nvPr>
        </p:nvSpPr>
        <p:spPr>
          <a:noFill/>
          <a:ln/>
        </p:spPr>
        <p:txBody>
          <a:bodyPr/>
          <a:lstStyle/>
          <a:p>
            <a:pPr eaLnBrk="1" hangingPunct="1"/>
            <a:endParaRPr lang="it-IT" smtClean="0"/>
          </a:p>
        </p:txBody>
      </p:sp>
      <p:sp>
        <p:nvSpPr>
          <p:cNvPr id="92164" name="Segnaposto numero diapositiva 3"/>
          <p:cNvSpPr>
            <a:spLocks noGrp="1"/>
          </p:cNvSpPr>
          <p:nvPr>
            <p:ph type="sldNum" sz="quarter" idx="5"/>
          </p:nvPr>
        </p:nvSpPr>
        <p:spPr>
          <a:noFill/>
        </p:spPr>
        <p:txBody>
          <a:bodyPr/>
          <a:lstStyle/>
          <a:p>
            <a:fld id="{4AAC7156-3377-4F94-A81B-1A4792E90504}" type="slidenum">
              <a:rPr lang="it-IT" smtClean="0"/>
              <a:pPr/>
              <a:t>8</a:t>
            </a:fld>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0394629-9CFB-4280-9B24-BC95A496EA65}"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A721CCEB-AF0E-492F-840F-7038528671B1}" type="datetimeFigureOut">
              <a:rPr lang="it-IT" smtClean="0"/>
              <a:pPr/>
              <a:t>29/01/19</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A482BEE7-1FE5-4941-BBCE-7A551F889276}"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A721CCEB-AF0E-492F-840F-7038528671B1}" type="datetimeFigureOut">
              <a:rPr lang="it-IT" smtClean="0"/>
              <a:pPr/>
              <a:t>29/01/19</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482BEE7-1FE5-4941-BBCE-7A551F88927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A721CCEB-AF0E-492F-840F-7038528671B1}" type="datetimeFigureOut">
              <a:rPr lang="it-IT" smtClean="0"/>
              <a:pPr/>
              <a:t>29/01/19</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482BEE7-1FE5-4941-BBCE-7A551F889276}"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600200"/>
            <a:ext cx="8229600" cy="4530725"/>
          </a:xfrm>
        </p:spPr>
        <p:txBody>
          <a:bodyPr/>
          <a:lstStyle/>
          <a:p>
            <a:endParaRPr lang="it-IT"/>
          </a:p>
        </p:txBody>
      </p:sp>
      <p:sp>
        <p:nvSpPr>
          <p:cNvPr id="4" name="Segnaposto data 3"/>
          <p:cNvSpPr>
            <a:spLocks noGrp="1"/>
          </p:cNvSpPr>
          <p:nvPr>
            <p:ph type="dt" sz="half" idx="10"/>
          </p:nvPr>
        </p:nvSpPr>
        <p:spPr>
          <a:xfrm>
            <a:off x="457200" y="6243638"/>
            <a:ext cx="2133600" cy="457200"/>
          </a:xfrm>
        </p:spPr>
        <p:txBody>
          <a:bodyPr/>
          <a:lstStyle>
            <a:lvl1pPr>
              <a:defRPr/>
            </a:lvl1pPr>
          </a:lstStyle>
          <a:p>
            <a:endParaRPr lang="it-IT" altLang="it-IT"/>
          </a:p>
        </p:txBody>
      </p:sp>
      <p:sp>
        <p:nvSpPr>
          <p:cNvPr id="5" name="Segnaposto piè di pagina 4"/>
          <p:cNvSpPr>
            <a:spLocks noGrp="1"/>
          </p:cNvSpPr>
          <p:nvPr>
            <p:ph type="ftr" sz="quarter" idx="11"/>
          </p:nvPr>
        </p:nvSpPr>
        <p:spPr>
          <a:xfrm>
            <a:off x="3124200" y="6248400"/>
            <a:ext cx="2895600" cy="457200"/>
          </a:xfrm>
        </p:spPr>
        <p:txBody>
          <a:bodyPr/>
          <a:lstStyle>
            <a:lvl1pPr>
              <a:defRPr/>
            </a:lvl1pPr>
          </a:lstStyle>
          <a:p>
            <a:endParaRPr lang="it-IT" altLang="it-IT"/>
          </a:p>
        </p:txBody>
      </p:sp>
      <p:sp>
        <p:nvSpPr>
          <p:cNvPr id="6" name="Segnaposto numero diapositiva 5"/>
          <p:cNvSpPr>
            <a:spLocks noGrp="1"/>
          </p:cNvSpPr>
          <p:nvPr>
            <p:ph type="sldNum" sz="quarter" idx="12"/>
          </p:nvPr>
        </p:nvSpPr>
        <p:spPr>
          <a:xfrm>
            <a:off x="6553200" y="6243638"/>
            <a:ext cx="2133600" cy="457200"/>
          </a:xfrm>
        </p:spPr>
        <p:txBody>
          <a:bodyPr/>
          <a:lstStyle>
            <a:lvl1pPr>
              <a:defRPr/>
            </a:lvl1pPr>
          </a:lstStyle>
          <a:p>
            <a:fld id="{BF532D8F-6346-4371-98C5-F74FF52F64B5}" type="slidenum">
              <a:rPr lang="it-IT" altLang="it-IT"/>
              <a:pPr/>
              <a:t>‹n.›</a:t>
            </a:fld>
            <a:endParaRPr lang="it-IT" altLang="it-IT"/>
          </a:p>
        </p:txBody>
      </p:sp>
    </p:spTree>
    <p:extLst>
      <p:ext uri="{BB962C8B-B14F-4D97-AF65-F5344CB8AC3E}">
        <p14:creationId xmlns:p14="http://schemas.microsoft.com/office/powerpoint/2010/main" val="3785152477"/>
      </p:ext>
    </p:extLst>
  </p:cSld>
  <p:clrMapOvr>
    <a:masterClrMapping/>
  </p:clrMapOvr>
  <p:transition xmlns:p14="http://schemas.microsoft.com/office/powerpoint/2010/main">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A721CCEB-AF0E-492F-840F-7038528671B1}" type="datetimeFigureOut">
              <a:rPr lang="it-IT" smtClean="0"/>
              <a:pPr/>
              <a:t>29/01/19</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482BEE7-1FE5-4941-BBCE-7A551F88927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A721CCEB-AF0E-492F-840F-7038528671B1}" type="datetimeFigureOut">
              <a:rPr lang="it-IT" smtClean="0"/>
              <a:pPr/>
              <a:t>29/01/19</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482BEE7-1FE5-4941-BBCE-7A551F889276}"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A721CCEB-AF0E-492F-840F-7038528671B1}" type="datetimeFigureOut">
              <a:rPr lang="it-IT" smtClean="0"/>
              <a:pPr/>
              <a:t>29/01/19</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A482BEE7-1FE5-4941-BBCE-7A551F88927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A721CCEB-AF0E-492F-840F-7038528671B1}" type="datetimeFigureOut">
              <a:rPr lang="it-IT" smtClean="0"/>
              <a:pPr/>
              <a:t>29/01/19</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A482BEE7-1FE5-4941-BBCE-7A551F88927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A721CCEB-AF0E-492F-840F-7038528671B1}" type="datetimeFigureOut">
              <a:rPr lang="it-IT" smtClean="0"/>
              <a:pPr/>
              <a:t>29/01/19</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A482BEE7-1FE5-4941-BBCE-7A551F88927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A721CCEB-AF0E-492F-840F-7038528671B1}" type="datetimeFigureOut">
              <a:rPr lang="it-IT" smtClean="0"/>
              <a:pPr/>
              <a:t>29/01/19</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A482BEE7-1FE5-4941-BBCE-7A551F889276}"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A721CCEB-AF0E-492F-840F-7038528671B1}" type="datetimeFigureOut">
              <a:rPr lang="it-IT" smtClean="0"/>
              <a:pPr/>
              <a:t>29/01/19</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A482BEE7-1FE5-4941-BBCE-7A551F88927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A721CCEB-AF0E-492F-840F-7038528671B1}" type="datetimeFigureOut">
              <a:rPr lang="it-IT" smtClean="0"/>
              <a:pPr/>
              <a:t>29/01/19</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A482BEE7-1FE5-4941-BBCE-7A551F889276}"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721CCEB-AF0E-492F-840F-7038528671B1}" type="datetimeFigureOut">
              <a:rPr lang="it-IT" smtClean="0"/>
              <a:pPr/>
              <a:t>29/01/19</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482BEE7-1FE5-4941-BBCE-7A551F889276}"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3"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hyperlink" Target="file:///\\localhost\Users\Davide\Desktop\CORSI%20SCUOLE\Corso%20Montemurlo%202016\Corso%20montemurlo%20plenaria\SCHEDA_PRIMARIA_certificazione_competenze2-11-14%20(1).docx" TargetMode="External"/><Relationship Id="rId4" Type="http://schemas.openxmlformats.org/officeDocument/2006/relationships/hyperlink" Target="file:///\\localhost\Users\Davide\Desktop\CORSI%20SCUOLE\Corso%20Montemurlo%202016\Corso%20montemurlo%20plenaria\SCHEDA_PRIMO_CICLO_certificazione_competenze_2-11-14%20(1).docx"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ur-lex.europa.eu/legal-content/IT/TXT/PDF/?uri=CELEX:32006H0962&amp;from=IT" TargetMode="External"/><Relationship Id="rId3" Type="http://schemas.openxmlformats.org/officeDocument/2006/relationships/hyperlink" Target="https://eur-lex.europa.eu/resource.html?uri=cellar:395443f6-fb6d-11e7-b8f5-01aa75ed71a1.0007.02/DOC_1&amp;format=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eur-lex.europa.eu/legal-content/IT/TXT/PDF/?uri=CELEX:32006H0962&amp;from=IT" TargetMode="External"/><Relationship Id="rId4" Type="http://schemas.openxmlformats.org/officeDocument/2006/relationships/hyperlink" Target="https://eur-lex.europa.eu/resource.html?uri=cellar:395443f6-fb6d-11e7-b8f5-01aa75ed71a1.0007.02/DOC_1&amp;format=PDF"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00100" y="4293096"/>
            <a:ext cx="8143900" cy="577774"/>
          </a:xfrm>
        </p:spPr>
        <p:txBody>
          <a:bodyPr>
            <a:normAutofit fontScale="90000"/>
          </a:bodyPr>
          <a:lstStyle/>
          <a:p>
            <a:pPr lvl="0" algn="ctr"/>
            <a:r>
              <a:rPr lang="it-IT" sz="3100" b="1" dirty="0" smtClean="0">
                <a:solidFill>
                  <a:srgbClr val="0000FF"/>
                </a:solidFill>
                <a:effectLst/>
              </a:rPr>
              <a:t/>
            </a:r>
            <a:br>
              <a:rPr lang="it-IT" sz="3100" b="1" dirty="0" smtClean="0">
                <a:solidFill>
                  <a:srgbClr val="0000FF"/>
                </a:solidFill>
                <a:effectLst/>
              </a:rPr>
            </a:br>
            <a:r>
              <a:rPr lang="it-IT" sz="2900" dirty="0" smtClean="0">
                <a:solidFill>
                  <a:srgbClr val="0000FF"/>
                </a:solidFill>
                <a:effectLst/>
              </a:rPr>
              <a:t>Corso di formazione per docenti </a:t>
            </a:r>
            <a:r>
              <a:rPr lang="it-IT" sz="3200" b="1" i="1" dirty="0" smtClean="0">
                <a:solidFill>
                  <a:srgbClr val="0000FF"/>
                </a:solidFill>
                <a:effectLst/>
              </a:rPr>
              <a:t/>
            </a:r>
            <a:br>
              <a:rPr lang="it-IT" sz="3200" b="1" i="1" dirty="0" smtClean="0">
                <a:solidFill>
                  <a:srgbClr val="0000FF"/>
                </a:solidFill>
                <a:effectLst/>
              </a:rPr>
            </a:br>
            <a:r>
              <a:rPr lang="it-IT" sz="3200" b="1" i="1" dirty="0" smtClean="0">
                <a:solidFill>
                  <a:srgbClr val="0000FF"/>
                </a:solidFill>
                <a:effectLst/>
              </a:rPr>
              <a:t>IC CAMIGLIANO (LU)</a:t>
            </a:r>
            <a:r>
              <a:rPr lang="it-IT" sz="3200" b="1" i="1" dirty="0">
                <a:solidFill>
                  <a:srgbClr val="0000FF"/>
                </a:solidFill>
                <a:effectLst/>
              </a:rPr>
              <a:t/>
            </a:r>
            <a:br>
              <a:rPr lang="it-IT" sz="3200" b="1" i="1" dirty="0">
                <a:solidFill>
                  <a:srgbClr val="0000FF"/>
                </a:solidFill>
                <a:effectLst/>
              </a:rPr>
            </a:br>
            <a:r>
              <a:rPr lang="it-IT" sz="3200" b="1" i="1" dirty="0" smtClean="0">
                <a:solidFill>
                  <a:srgbClr val="0070C0"/>
                </a:solidFill>
                <a:effectLst/>
              </a:rPr>
              <a:t/>
            </a:r>
            <a:br>
              <a:rPr lang="it-IT" sz="3200" b="1" i="1" dirty="0" smtClean="0">
                <a:solidFill>
                  <a:srgbClr val="0070C0"/>
                </a:solidFill>
                <a:effectLst/>
              </a:rPr>
            </a:br>
            <a:r>
              <a:rPr lang="it-IT" sz="3200" b="1" i="1" dirty="0" smtClean="0">
                <a:solidFill>
                  <a:srgbClr val="FF0000"/>
                </a:solidFill>
                <a:effectLst/>
              </a:rPr>
              <a:t>Dalla progettazione alla valutazione delle competenze: Unità di competenza, </a:t>
            </a:r>
            <a:br>
              <a:rPr lang="it-IT" sz="3200" b="1" i="1" dirty="0" smtClean="0">
                <a:solidFill>
                  <a:srgbClr val="FF0000"/>
                </a:solidFill>
                <a:effectLst/>
              </a:rPr>
            </a:br>
            <a:r>
              <a:rPr lang="it-IT" sz="3200" b="1" i="1" dirty="0" smtClean="0">
                <a:solidFill>
                  <a:srgbClr val="FF0000"/>
                </a:solidFill>
                <a:effectLst/>
              </a:rPr>
              <a:t>rubriche valutative e compiti autentici</a:t>
            </a:r>
            <a:r>
              <a:rPr lang="it-IT" sz="3600" b="1" dirty="0" smtClean="0">
                <a:solidFill>
                  <a:schemeClr val="accent3"/>
                </a:solidFill>
                <a:effectLst/>
              </a:rPr>
              <a:t/>
            </a:r>
            <a:br>
              <a:rPr lang="it-IT" sz="3600" b="1" dirty="0" smtClean="0">
                <a:solidFill>
                  <a:schemeClr val="accent3"/>
                </a:solidFill>
                <a:effectLst/>
              </a:rPr>
            </a:br>
            <a:r>
              <a:rPr lang="it-IT" sz="3600" dirty="0" smtClean="0">
                <a:solidFill>
                  <a:schemeClr val="accent3"/>
                </a:solidFill>
                <a:effectLst/>
              </a:rPr>
              <a:t/>
            </a:r>
            <a:br>
              <a:rPr lang="it-IT" sz="3600" dirty="0" smtClean="0">
                <a:solidFill>
                  <a:schemeClr val="accent3"/>
                </a:solidFill>
                <a:effectLst/>
              </a:rPr>
            </a:br>
            <a:endParaRPr lang="it-IT" sz="3300" b="1" i="1" dirty="0">
              <a:solidFill>
                <a:schemeClr val="accent1"/>
              </a:solidFill>
              <a:effectLst/>
            </a:endParaRPr>
          </a:p>
        </p:txBody>
      </p:sp>
      <p:sp>
        <p:nvSpPr>
          <p:cNvPr id="3" name="Sottotitolo 2"/>
          <p:cNvSpPr>
            <a:spLocks noGrp="1"/>
          </p:cNvSpPr>
          <p:nvPr>
            <p:ph type="subTitle" idx="1"/>
          </p:nvPr>
        </p:nvSpPr>
        <p:spPr>
          <a:xfrm>
            <a:off x="1259632" y="4293096"/>
            <a:ext cx="7049482" cy="864096"/>
          </a:xfrm>
        </p:spPr>
        <p:txBody>
          <a:bodyPr>
            <a:normAutofit/>
          </a:bodyPr>
          <a:lstStyle/>
          <a:p>
            <a:pPr algn="ctr"/>
            <a:endParaRPr lang="it-IT" dirty="0" smtClean="0"/>
          </a:p>
          <a:p>
            <a:pPr algn="ctr"/>
            <a:endParaRPr lang="it-IT" sz="11200" b="1" dirty="0" smtClean="0"/>
          </a:p>
          <a:p>
            <a:pPr algn="ctr"/>
            <a:endParaRPr lang="it-IT" sz="11200" dirty="0"/>
          </a:p>
          <a:p>
            <a:pPr algn="ctr"/>
            <a:endParaRPr lang="it-IT" sz="11200" dirty="0" smtClean="0"/>
          </a:p>
          <a:p>
            <a:pPr algn="ctr"/>
            <a:endParaRPr lang="it-IT" sz="11200" dirty="0" smtClean="0"/>
          </a:p>
          <a:p>
            <a:pPr algn="ctr"/>
            <a:endParaRPr lang="it-IT" sz="2400" dirty="0"/>
          </a:p>
          <a:p>
            <a:pPr algn="ctr"/>
            <a:endParaRPr lang="it-IT" sz="2400" dirty="0" smtClean="0"/>
          </a:p>
          <a:p>
            <a:pPr algn="ctr"/>
            <a:endParaRPr lang="it-IT" dirty="0" smtClean="0"/>
          </a:p>
          <a:p>
            <a:pPr algn="ctr"/>
            <a:endParaRPr lang="it-IT" b="1" dirty="0">
              <a:solidFill>
                <a:srgbClr val="0070C0"/>
              </a:solidFill>
            </a:endParaRPr>
          </a:p>
          <a:p>
            <a:pPr algn="ctr"/>
            <a:endParaRPr lang="it-IT" b="1" dirty="0">
              <a:solidFill>
                <a:srgbClr val="0070C0"/>
              </a:solidFill>
            </a:endParaRPr>
          </a:p>
        </p:txBody>
      </p:sp>
      <p:sp>
        <p:nvSpPr>
          <p:cNvPr id="6" name="CasellaDiTesto 5"/>
          <p:cNvSpPr txBox="1"/>
          <p:nvPr/>
        </p:nvSpPr>
        <p:spPr>
          <a:xfrm>
            <a:off x="1013639" y="5085184"/>
            <a:ext cx="8100392" cy="830997"/>
          </a:xfrm>
          <a:prstGeom prst="rect">
            <a:avLst/>
          </a:prstGeom>
          <a:noFill/>
        </p:spPr>
        <p:txBody>
          <a:bodyPr wrap="square" rtlCol="0">
            <a:spAutoFit/>
          </a:bodyPr>
          <a:lstStyle/>
          <a:p>
            <a:pPr algn="ctr"/>
            <a:r>
              <a:rPr lang="it-IT" sz="2400" dirty="0" smtClean="0">
                <a:solidFill>
                  <a:srgbClr val="800000"/>
                </a:solidFill>
              </a:rPr>
              <a:t>Davide Capperucci</a:t>
            </a:r>
          </a:p>
          <a:p>
            <a:pPr algn="ctr"/>
            <a:r>
              <a:rPr lang="it-IT" sz="2400" dirty="0" smtClean="0"/>
              <a:t>Università di Firenze</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274638"/>
            <a:ext cx="7890080" cy="1143000"/>
          </a:xfrm>
        </p:spPr>
        <p:txBody>
          <a:bodyPr>
            <a:noAutofit/>
          </a:bodyPr>
          <a:lstStyle/>
          <a:p>
            <a:pPr algn="ctr"/>
            <a:r>
              <a:rPr lang="it-IT" sz="3600" b="1" dirty="0" smtClean="0">
                <a:solidFill>
                  <a:srgbClr val="FF0000"/>
                </a:solidFill>
              </a:rPr>
              <a:t>Obiettivi di apprendimento</a:t>
            </a:r>
            <a:r>
              <a:rPr lang="it-IT" sz="3600" b="1" dirty="0" smtClean="0"/>
              <a:t/>
            </a:r>
            <a:br>
              <a:rPr lang="it-IT" sz="3600" b="1" dirty="0" smtClean="0"/>
            </a:br>
            <a:r>
              <a:rPr lang="it-IT" sz="3600" b="1" dirty="0" smtClean="0"/>
              <a:t>(conoscenze e abilità disciplinari)</a:t>
            </a:r>
            <a:endParaRPr lang="it-IT" sz="3600" b="1" dirty="0"/>
          </a:p>
        </p:txBody>
      </p:sp>
      <p:sp>
        <p:nvSpPr>
          <p:cNvPr id="3" name="Segnaposto contenuto 2"/>
          <p:cNvSpPr>
            <a:spLocks noGrp="1"/>
          </p:cNvSpPr>
          <p:nvPr>
            <p:ph idx="1"/>
          </p:nvPr>
        </p:nvSpPr>
        <p:spPr>
          <a:xfrm>
            <a:off x="1115616" y="1700808"/>
            <a:ext cx="7818072" cy="4896544"/>
          </a:xfrm>
        </p:spPr>
        <p:txBody>
          <a:bodyPr>
            <a:normAutofit fontScale="85000" lnSpcReduction="20000"/>
          </a:bodyPr>
          <a:lstStyle/>
          <a:p>
            <a:pPr algn="just"/>
            <a:r>
              <a:rPr lang="it-IT" b="1" dirty="0" smtClean="0">
                <a:solidFill>
                  <a:schemeClr val="accent3">
                    <a:lumMod val="60000"/>
                    <a:lumOff val="40000"/>
                  </a:schemeClr>
                </a:solidFill>
              </a:rPr>
              <a:t>Scuola dell’infanzia:</a:t>
            </a:r>
            <a:r>
              <a:rPr lang="it-IT" dirty="0" smtClean="0"/>
              <a:t> non esistono, pertanto devono essere individuati dagli insegnanti</a:t>
            </a:r>
          </a:p>
          <a:p>
            <a:pPr algn="just"/>
            <a:r>
              <a:rPr lang="it-IT" b="1" dirty="0" smtClean="0">
                <a:solidFill>
                  <a:srgbClr val="FF0000"/>
                </a:solidFill>
              </a:rPr>
              <a:t>Scuola primaria: </a:t>
            </a:r>
            <a:r>
              <a:rPr lang="it-IT" dirty="0" smtClean="0"/>
              <a:t>sono previsti al termine della classe III e della classe V</a:t>
            </a:r>
          </a:p>
          <a:p>
            <a:pPr algn="just"/>
            <a:r>
              <a:rPr lang="it-IT" b="1" dirty="0" smtClean="0">
                <a:solidFill>
                  <a:srgbClr val="0070C0"/>
                </a:solidFill>
              </a:rPr>
              <a:t>Scuola secondaria di I grado: </a:t>
            </a:r>
            <a:r>
              <a:rPr lang="it-IT" dirty="0"/>
              <a:t>sono previsti al termine della classe </a:t>
            </a:r>
            <a:r>
              <a:rPr lang="it-IT" dirty="0" smtClean="0"/>
              <a:t>III</a:t>
            </a:r>
          </a:p>
          <a:p>
            <a:pPr marL="82296" indent="0" algn="just">
              <a:buNone/>
            </a:pPr>
            <a:endParaRPr lang="it-IT" dirty="0" smtClean="0"/>
          </a:p>
          <a:p>
            <a:pPr marL="82296" indent="0" algn="just">
              <a:buNone/>
            </a:pPr>
            <a:r>
              <a:rPr lang="it-IT" dirty="0" smtClean="0"/>
              <a:t>Quelli riportati nelle </a:t>
            </a:r>
            <a:r>
              <a:rPr lang="it-IT" i="1" dirty="0" smtClean="0"/>
              <a:t>Indicazioni Nazionali </a:t>
            </a:r>
            <a:r>
              <a:rPr lang="it-IT" dirty="0" smtClean="0"/>
              <a:t>(raggruppati per ambiti) non sono prescrittivi, quindi possono essere modificati per essere adattati a livello di scuola. </a:t>
            </a:r>
          </a:p>
          <a:p>
            <a:pPr marL="82296" indent="0" algn="just">
              <a:buNone/>
            </a:pPr>
            <a:endParaRPr lang="it-IT" dirty="0" smtClean="0"/>
          </a:p>
          <a:p>
            <a:pPr marL="82296" indent="0" algn="just">
              <a:buNone/>
            </a:pPr>
            <a:r>
              <a:rPr lang="it-IT" dirty="0"/>
              <a:t>(</a:t>
            </a:r>
            <a:r>
              <a:rPr lang="it-IT" i="1" dirty="0" smtClean="0"/>
              <a:t>N.B. </a:t>
            </a:r>
            <a:r>
              <a:rPr lang="it-IT" dirty="0" smtClean="0"/>
              <a:t>si scrivono all’infinito presente)</a:t>
            </a:r>
          </a:p>
          <a:p>
            <a:endParaRPr lang="it-IT" dirty="0"/>
          </a:p>
        </p:txBody>
      </p:sp>
    </p:spTree>
    <p:extLst>
      <p:ext uri="{BB962C8B-B14F-4D97-AF65-F5344CB8AC3E}">
        <p14:creationId xmlns:p14="http://schemas.microsoft.com/office/powerpoint/2010/main" val="34290311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normAutofit/>
          </a:bodyPr>
          <a:lstStyle/>
          <a:p>
            <a:pPr algn="l"/>
            <a:r>
              <a:rPr lang="it-IT" altLang="it-IT" sz="3400" b="1" dirty="0" smtClean="0">
                <a:solidFill>
                  <a:schemeClr val="folHlink"/>
                </a:solidFill>
              </a:rPr>
              <a:t>Assi </a:t>
            </a:r>
            <a:r>
              <a:rPr lang="it-IT" altLang="it-IT" sz="3400" b="1" dirty="0">
                <a:solidFill>
                  <a:schemeClr val="folHlink"/>
                </a:solidFill>
              </a:rPr>
              <a:t>culturali dell’obbligo di istruzione</a:t>
            </a:r>
          </a:p>
        </p:txBody>
      </p:sp>
      <p:sp>
        <p:nvSpPr>
          <p:cNvPr id="145411" name="Rectangle 3"/>
          <p:cNvSpPr>
            <a:spLocks noGrp="1" noChangeArrowheads="1"/>
          </p:cNvSpPr>
          <p:nvPr>
            <p:ph type="body" idx="1"/>
          </p:nvPr>
        </p:nvSpPr>
        <p:spPr/>
        <p:txBody>
          <a:bodyPr/>
          <a:lstStyle/>
          <a:p>
            <a:pPr marL="609600" indent="-609600">
              <a:buFont typeface="Wingdings" pitchFamily="2" charset="2"/>
              <a:buNone/>
            </a:pPr>
            <a:endParaRPr lang="it-IT" altLang="it-IT"/>
          </a:p>
          <a:p>
            <a:pPr marL="609600" indent="-609600">
              <a:buFont typeface="Wingdings" pitchFamily="2" charset="2"/>
              <a:buAutoNum type="arabicPeriod"/>
            </a:pPr>
            <a:r>
              <a:rPr lang="it-IT" altLang="it-IT" sz="4000"/>
              <a:t>Asse dei linguaggi</a:t>
            </a:r>
          </a:p>
          <a:p>
            <a:pPr marL="609600" indent="-609600">
              <a:buFont typeface="Wingdings" pitchFamily="2" charset="2"/>
              <a:buAutoNum type="arabicPeriod"/>
            </a:pPr>
            <a:r>
              <a:rPr lang="it-IT" altLang="it-IT" sz="4000"/>
              <a:t>Asse matematico</a:t>
            </a:r>
          </a:p>
          <a:p>
            <a:pPr marL="609600" indent="-609600">
              <a:buFont typeface="Wingdings" pitchFamily="2" charset="2"/>
              <a:buAutoNum type="arabicPeriod"/>
            </a:pPr>
            <a:r>
              <a:rPr lang="it-IT" altLang="it-IT" sz="4000"/>
              <a:t>Asse scientifico-tecnologico</a:t>
            </a:r>
          </a:p>
          <a:p>
            <a:pPr marL="609600" indent="-609600">
              <a:buFont typeface="Wingdings" pitchFamily="2" charset="2"/>
              <a:buAutoNum type="arabicPeriod"/>
            </a:pPr>
            <a:r>
              <a:rPr lang="it-IT" altLang="it-IT" sz="4000"/>
              <a:t>Asse storico-sociale</a:t>
            </a:r>
          </a:p>
          <a:p>
            <a:pPr marL="609600" indent="-609600">
              <a:buFont typeface="Wingdings" pitchFamily="2" charset="2"/>
              <a:buNone/>
            </a:pPr>
            <a:endParaRPr lang="it-IT" altLang="it-IT" sz="4000"/>
          </a:p>
        </p:txBody>
      </p:sp>
    </p:spTree>
    <p:extLst>
      <p:ext uri="{BB962C8B-B14F-4D97-AF65-F5344CB8AC3E}">
        <p14:creationId xmlns:p14="http://schemas.microsoft.com/office/powerpoint/2010/main" val="2861924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250825" y="0"/>
            <a:ext cx="8893175" cy="1139825"/>
          </a:xfrm>
        </p:spPr>
        <p:txBody>
          <a:bodyPr/>
          <a:lstStyle/>
          <a:p>
            <a:r>
              <a:rPr lang="it-IT" altLang="it-IT" sz="3600" b="1">
                <a:solidFill>
                  <a:schemeClr val="folHlink"/>
                </a:solidFill>
              </a:rPr>
              <a:t>Assi culturali e competenze di base (1)</a:t>
            </a:r>
          </a:p>
        </p:txBody>
      </p:sp>
      <p:graphicFrame>
        <p:nvGraphicFramePr>
          <p:cNvPr id="146435" name="Group 3"/>
          <p:cNvGraphicFramePr>
            <a:graphicFrameLocks noGrp="1"/>
          </p:cNvGraphicFramePr>
          <p:nvPr>
            <p:ph type="tbl" idx="1"/>
            <p:extLst>
              <p:ext uri="{D42A27DB-BD31-4B8C-83A1-F6EECF244321}">
                <p14:modId xmlns:p14="http://schemas.microsoft.com/office/powerpoint/2010/main" val="846450680"/>
              </p:ext>
            </p:extLst>
          </p:nvPr>
        </p:nvGraphicFramePr>
        <p:xfrm>
          <a:off x="250825" y="1268413"/>
          <a:ext cx="8713788" cy="5282884"/>
        </p:xfrm>
        <a:graphic>
          <a:graphicData uri="http://schemas.openxmlformats.org/drawingml/2006/table">
            <a:tbl>
              <a:tblPr/>
              <a:tblGrid>
                <a:gridCol w="2160588"/>
                <a:gridCol w="6553200"/>
              </a:tblGrid>
              <a:tr h="782638">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Verdana" pitchFamily="34" charset="0"/>
                        </a:defRPr>
                      </a:lvl2pPr>
                      <a:lvl3pPr>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defRPr>
                      </a:lvl3pPr>
                      <a:lvl4pPr>
                        <a:spcBef>
                          <a:spcPct val="20000"/>
                        </a:spcBef>
                        <a:buClr>
                          <a:schemeClr val="tx2"/>
                        </a:buClr>
                        <a:defRPr>
                          <a:solidFill>
                            <a:schemeClr val="tx1"/>
                          </a:solidFill>
                          <a:effectLst>
                            <a:outerShdw blurRad="38100" dist="38100" dir="2700000" algn="tl">
                              <a:srgbClr val="000000"/>
                            </a:outerShdw>
                          </a:effectLst>
                          <a:latin typeface="Verdana" pitchFamily="34" charset="0"/>
                        </a:defRPr>
                      </a:lvl4pPr>
                      <a:lvl5pPr>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5pPr>
                      <a:lvl6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6pPr>
                      <a:lvl7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7pPr>
                      <a:lvl8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8pPr>
                      <a:lvl9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000" b="1" i="1" u="none" strike="noStrike" cap="none" normalizeH="0" baseline="0" dirty="0" smtClean="0">
                          <a:ln>
                            <a:noFill/>
                          </a:ln>
                          <a:solidFill>
                            <a:srgbClr val="660033"/>
                          </a:solidFill>
                          <a:effectLst/>
                          <a:latin typeface="Arial" charset="0"/>
                          <a:ea typeface="Times New Roman" pitchFamily="18" charset="0"/>
                          <a:cs typeface="Arial" charset="0"/>
                        </a:rPr>
                        <a:t>Asse </a:t>
                      </a:r>
                      <a:endParaRPr kumimoji="0" lang="it-IT" altLang="it-IT" sz="2000" b="0" i="1" u="none" strike="noStrike" cap="none" normalizeH="0" baseline="0" dirty="0" smtClean="0">
                        <a:ln>
                          <a:noFill/>
                        </a:ln>
                        <a:solidFill>
                          <a:srgbClr val="660033"/>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2000" b="1" i="1" u="none" strike="noStrike" cap="none" normalizeH="0" baseline="0" dirty="0" smtClean="0">
                          <a:ln>
                            <a:noFill/>
                          </a:ln>
                          <a:solidFill>
                            <a:srgbClr val="660033"/>
                          </a:solidFill>
                          <a:effectLst/>
                          <a:latin typeface="Arial" charset="0"/>
                          <a:ea typeface="Times New Roman" pitchFamily="18" charset="0"/>
                          <a:cs typeface="Arial" charset="0"/>
                        </a:rPr>
                        <a:t>Culturale</a:t>
                      </a:r>
                      <a:endParaRPr kumimoji="0" lang="it-IT" altLang="it-IT" sz="2000" b="0" i="1" u="none" strike="noStrike" cap="none" normalizeH="0" baseline="0" dirty="0" smtClean="0">
                        <a:ln>
                          <a:noFill/>
                        </a:ln>
                        <a:solidFill>
                          <a:srgbClr val="660033"/>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33"/>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Verdana" pitchFamily="34" charset="0"/>
                        </a:defRPr>
                      </a:lvl2pPr>
                      <a:lvl3pPr>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defRPr>
                      </a:lvl3pPr>
                      <a:lvl4pPr>
                        <a:spcBef>
                          <a:spcPct val="20000"/>
                        </a:spcBef>
                        <a:buClr>
                          <a:schemeClr val="tx2"/>
                        </a:buClr>
                        <a:defRPr>
                          <a:solidFill>
                            <a:schemeClr val="tx1"/>
                          </a:solidFill>
                          <a:effectLst>
                            <a:outerShdw blurRad="38100" dist="38100" dir="2700000" algn="tl">
                              <a:srgbClr val="000000"/>
                            </a:outerShdw>
                          </a:effectLst>
                          <a:latin typeface="Verdana" pitchFamily="34" charset="0"/>
                        </a:defRPr>
                      </a:lvl4pPr>
                      <a:lvl5pPr>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5pPr>
                      <a:lvl6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6pPr>
                      <a:lvl7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7pPr>
                      <a:lvl8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8pPr>
                      <a:lvl9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rgbClr val="660033"/>
                          </a:solidFill>
                          <a:effectLst/>
                          <a:latin typeface="Arial" charset="0"/>
                          <a:ea typeface="Times New Roman" pitchFamily="18" charset="0"/>
                          <a:cs typeface="Arial" charset="0"/>
                        </a:rPr>
                        <a:t>Competenze di base</a:t>
                      </a:r>
                      <a:endParaRPr kumimoji="0" lang="it-IT" altLang="it-IT" sz="2000" b="0" i="0" u="none" strike="noStrike" cap="none" normalizeH="0" baseline="0" smtClean="0">
                        <a:ln>
                          <a:noFill/>
                        </a:ln>
                        <a:solidFill>
                          <a:srgbClr val="660033"/>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rgbClr val="660033"/>
                          </a:solidFill>
                          <a:effectLst/>
                          <a:latin typeface="Arial" charset="0"/>
                          <a:ea typeface="Times New Roman" pitchFamily="18" charset="0"/>
                          <a:cs typeface="Arial" charset="0"/>
                        </a:rPr>
                        <a:t>a conclusione dell’obbligo di istruzione</a:t>
                      </a:r>
                      <a:endParaRPr kumimoji="0" lang="it-IT" altLang="it-IT" sz="2000" b="0" i="0" u="none" strike="noStrike" cap="none" normalizeH="0" baseline="0" smtClean="0">
                        <a:ln>
                          <a:noFill/>
                        </a:ln>
                        <a:solidFill>
                          <a:srgbClr val="660033"/>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33"/>
                    </a:solidFill>
                  </a:tcPr>
                </a:tc>
              </a:tr>
              <a:tr h="1227138">
                <a:tc rowSpan="4">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Verdana" pitchFamily="34" charset="0"/>
                        </a:defRPr>
                      </a:lvl2pPr>
                      <a:lvl3pPr>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defRPr>
                      </a:lvl3pPr>
                      <a:lvl4pPr>
                        <a:spcBef>
                          <a:spcPct val="20000"/>
                        </a:spcBef>
                        <a:buClr>
                          <a:schemeClr val="tx2"/>
                        </a:buClr>
                        <a:defRPr>
                          <a:solidFill>
                            <a:schemeClr val="tx1"/>
                          </a:solidFill>
                          <a:effectLst>
                            <a:outerShdw blurRad="38100" dist="38100" dir="2700000" algn="tl">
                              <a:srgbClr val="000000"/>
                            </a:outerShdw>
                          </a:effectLst>
                          <a:latin typeface="Verdana" pitchFamily="34" charset="0"/>
                        </a:defRPr>
                      </a:lvl4pPr>
                      <a:lvl5pPr>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5pPr>
                      <a:lvl6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6pPr>
                      <a:lvl7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7pPr>
                      <a:lvl8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8pPr>
                      <a:lvl9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sz="1800" b="1" i="1" u="none" strike="noStrike" cap="none" normalizeH="0" baseline="0" smtClean="0">
                        <a:ln>
                          <a:noFill/>
                        </a:ln>
                        <a:solidFill>
                          <a:srgbClr val="FF66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smtClean="0">
                          <a:ln>
                            <a:noFill/>
                          </a:ln>
                          <a:solidFill>
                            <a:srgbClr val="FF6600"/>
                          </a:solidFill>
                          <a:effectLst/>
                          <a:latin typeface="Times New Roman" pitchFamily="18" charset="0"/>
                          <a:cs typeface="Times New Roman" pitchFamily="18"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smtClean="0">
                          <a:ln>
                            <a:noFill/>
                          </a:ln>
                          <a:solidFill>
                            <a:srgbClr val="FF6600"/>
                          </a:solidFill>
                          <a:effectLst/>
                          <a:latin typeface="Times New Roman" pitchFamily="18" charset="0"/>
                          <a:cs typeface="Times New Roman" pitchFamily="18" charset="0"/>
                        </a:rPr>
                        <a:t>Asse</a:t>
                      </a:r>
                      <a:endParaRPr kumimoji="0" lang="it-IT" altLang="it-IT" sz="1800" b="0" i="0" u="none" strike="noStrike" cap="none" normalizeH="0" baseline="0" smtClean="0">
                        <a:ln>
                          <a:noFill/>
                        </a:ln>
                        <a:solidFill>
                          <a:srgbClr val="FF66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800" b="1" i="1" u="none" strike="noStrike" cap="none" normalizeH="0" baseline="0" smtClean="0">
                          <a:ln>
                            <a:noFill/>
                          </a:ln>
                          <a:solidFill>
                            <a:srgbClr val="FF6600"/>
                          </a:solidFill>
                          <a:effectLst/>
                          <a:latin typeface="Times New Roman" pitchFamily="18" charset="0"/>
                          <a:cs typeface="Times New Roman" pitchFamily="18" charset="0"/>
                        </a:rPr>
                        <a:t>dei linguaggi</a:t>
                      </a:r>
                      <a:endParaRPr kumimoji="0" lang="it-IT" altLang="it-IT" sz="1800" b="0" i="0" u="none" strike="noStrike" cap="none" normalizeH="0" baseline="0" smtClean="0">
                        <a:ln>
                          <a:noFill/>
                        </a:ln>
                        <a:solidFill>
                          <a:srgbClr val="FF66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buClr>
                          <a:schemeClr val="hlink"/>
                        </a:buClr>
                        <a:buSzPct val="60000"/>
                        <a:buFont typeface="Wingdings" pitchFamily="2" charset="2"/>
                        <a:tabLst>
                          <a:tab pos="160338" algn="l"/>
                        </a:tabLst>
                        <a:defRPr sz="2800">
                          <a:solidFill>
                            <a:schemeClr val="tx1"/>
                          </a:solidFill>
                          <a:effectLst>
                            <a:outerShdw blurRad="38100" dist="38100" dir="2700000" algn="tl">
                              <a:srgbClr val="000000"/>
                            </a:outerShdw>
                          </a:effectLst>
                          <a:latin typeface="Verdana" pitchFamily="34" charset="0"/>
                        </a:defRPr>
                      </a:lvl1pPr>
                      <a:lvl2pPr>
                        <a:spcBef>
                          <a:spcPct val="20000"/>
                        </a:spcBef>
                        <a:buClr>
                          <a:schemeClr val="tx1"/>
                        </a:buClr>
                        <a:tabLst>
                          <a:tab pos="160338" algn="l"/>
                        </a:tabLst>
                        <a:defRPr sz="2400">
                          <a:solidFill>
                            <a:schemeClr val="tx1"/>
                          </a:solidFill>
                          <a:effectLst>
                            <a:outerShdw blurRad="38100" dist="38100" dir="2700000" algn="tl">
                              <a:srgbClr val="000000"/>
                            </a:outerShdw>
                          </a:effectLst>
                          <a:latin typeface="Verdana" pitchFamily="34" charset="0"/>
                        </a:defRPr>
                      </a:lvl2pPr>
                      <a:lvl3pPr>
                        <a:spcBef>
                          <a:spcPct val="20000"/>
                        </a:spcBef>
                        <a:buClr>
                          <a:schemeClr val="accent2"/>
                        </a:buClr>
                        <a:buSzPct val="60000"/>
                        <a:buFont typeface="Wingdings" pitchFamily="2" charset="2"/>
                        <a:tabLst>
                          <a:tab pos="160338" algn="l"/>
                        </a:tabLst>
                        <a:defRPr sz="2000">
                          <a:solidFill>
                            <a:schemeClr val="tx1"/>
                          </a:solidFill>
                          <a:effectLst>
                            <a:outerShdw blurRad="38100" dist="38100" dir="2700000" algn="tl">
                              <a:srgbClr val="000000"/>
                            </a:outerShdw>
                          </a:effectLst>
                          <a:latin typeface="Verdana" pitchFamily="34" charset="0"/>
                        </a:defRPr>
                      </a:lvl3pPr>
                      <a:lvl4pPr>
                        <a:spcBef>
                          <a:spcPct val="20000"/>
                        </a:spcBef>
                        <a:buClr>
                          <a:schemeClr val="tx2"/>
                        </a:buClr>
                        <a:tabLst>
                          <a:tab pos="160338" algn="l"/>
                        </a:tabLst>
                        <a:defRPr>
                          <a:solidFill>
                            <a:schemeClr val="tx1"/>
                          </a:solidFill>
                          <a:effectLst>
                            <a:outerShdw blurRad="38100" dist="38100" dir="2700000" algn="tl">
                              <a:srgbClr val="000000"/>
                            </a:outerShdw>
                          </a:effectLst>
                          <a:latin typeface="Verdana" pitchFamily="34" charset="0"/>
                        </a:defRPr>
                      </a:lvl4pPr>
                      <a:lvl5pPr>
                        <a:spcBef>
                          <a:spcPct val="20000"/>
                        </a:spcBef>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5pPr>
                      <a:lvl6pPr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6pPr>
                      <a:lvl7pPr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7pPr>
                      <a:lvl8pPr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8pPr>
                      <a:lvl9pPr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160338" algn="l"/>
                        </a:tabLst>
                      </a:pPr>
                      <a:r>
                        <a:rPr kumimoji="0" lang="it-IT" altLang="it-IT" sz="1400" b="0" i="1" u="none" strike="noStrike" cap="none" normalizeH="0" baseline="0" smtClean="0">
                          <a:ln>
                            <a:noFill/>
                          </a:ln>
                          <a:solidFill>
                            <a:srgbClr val="660033"/>
                          </a:solidFill>
                          <a:effectLst/>
                          <a:latin typeface="Times New Roman" pitchFamily="18" charset="0"/>
                          <a:cs typeface="Times New Roman" pitchFamily="18" charset="0"/>
                        </a:rPr>
                        <a:t>Padronanza della lingua italiana:</a:t>
                      </a:r>
                      <a:endPar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tab pos="160338" algn="l"/>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Padroneggiare gli strumenti espressivi ed argomentativi indispensabili per gestire l’interazione comunicativa verbale in vari contesti;</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tab pos="160338" algn="l"/>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Leggere, comprendere ed interpretare testi scritti di vario tipo;</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tab pos="160338" algn="l"/>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Produrre testi di vario tipo in relazione ai differenti scopi comunicativi.</a:t>
                      </a:r>
                      <a:endParaRPr kumimoji="0" lang="it-IT" altLang="it-IT" sz="1400" b="0" i="0" u="none" strike="noStrike" cap="none" normalizeH="0" baseline="0" smtClean="0">
                        <a:ln>
                          <a:noFill/>
                        </a:ln>
                        <a:solidFill>
                          <a:srgbClr val="660033"/>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CC"/>
                    </a:solidFill>
                  </a:tcPr>
                </a:tc>
              </a:tr>
              <a:tr h="376238">
                <a:tc vMerge="1">
                  <a:txBody>
                    <a:bodyPr/>
                    <a:lstStyle/>
                    <a:p>
                      <a:endParaRPr lang="it-IT"/>
                    </a:p>
                  </a:txBody>
                  <a:tcPr/>
                </a:tc>
                <a:tc>
                  <a:txBody>
                    <a:bodyPr/>
                    <a:lstStyle>
                      <a:lvl1pPr>
                        <a:spcBef>
                          <a:spcPct val="20000"/>
                        </a:spcBef>
                        <a:buClr>
                          <a:schemeClr val="hlink"/>
                        </a:buClr>
                        <a:buSzPct val="60000"/>
                        <a:buFont typeface="Wingdings" pitchFamily="2" charset="2"/>
                        <a:tabLst>
                          <a:tab pos="160338" algn="l"/>
                        </a:tabLst>
                        <a:defRPr sz="2800">
                          <a:solidFill>
                            <a:schemeClr val="tx1"/>
                          </a:solidFill>
                          <a:effectLst>
                            <a:outerShdw blurRad="38100" dist="38100" dir="2700000" algn="tl">
                              <a:srgbClr val="000000"/>
                            </a:outerShdw>
                          </a:effectLst>
                          <a:latin typeface="Verdana" pitchFamily="34" charset="0"/>
                        </a:defRPr>
                      </a:lvl1pPr>
                      <a:lvl2pPr>
                        <a:spcBef>
                          <a:spcPct val="20000"/>
                        </a:spcBef>
                        <a:buClr>
                          <a:schemeClr val="tx1"/>
                        </a:buClr>
                        <a:tabLst>
                          <a:tab pos="160338" algn="l"/>
                        </a:tabLst>
                        <a:defRPr sz="2400">
                          <a:solidFill>
                            <a:schemeClr val="tx1"/>
                          </a:solidFill>
                          <a:effectLst>
                            <a:outerShdw blurRad="38100" dist="38100" dir="2700000" algn="tl">
                              <a:srgbClr val="000000"/>
                            </a:outerShdw>
                          </a:effectLst>
                          <a:latin typeface="Verdana" pitchFamily="34" charset="0"/>
                        </a:defRPr>
                      </a:lvl2pPr>
                      <a:lvl3pPr>
                        <a:spcBef>
                          <a:spcPct val="20000"/>
                        </a:spcBef>
                        <a:buClr>
                          <a:schemeClr val="accent2"/>
                        </a:buClr>
                        <a:buSzPct val="60000"/>
                        <a:buFont typeface="Wingdings" pitchFamily="2" charset="2"/>
                        <a:tabLst>
                          <a:tab pos="160338" algn="l"/>
                        </a:tabLst>
                        <a:defRPr sz="2000">
                          <a:solidFill>
                            <a:schemeClr val="tx1"/>
                          </a:solidFill>
                          <a:effectLst>
                            <a:outerShdw blurRad="38100" dist="38100" dir="2700000" algn="tl">
                              <a:srgbClr val="000000"/>
                            </a:outerShdw>
                          </a:effectLst>
                          <a:latin typeface="Verdana" pitchFamily="34" charset="0"/>
                        </a:defRPr>
                      </a:lvl3pPr>
                      <a:lvl4pPr>
                        <a:spcBef>
                          <a:spcPct val="20000"/>
                        </a:spcBef>
                        <a:buClr>
                          <a:schemeClr val="tx2"/>
                        </a:buClr>
                        <a:tabLst>
                          <a:tab pos="160338" algn="l"/>
                        </a:tabLst>
                        <a:defRPr>
                          <a:solidFill>
                            <a:schemeClr val="tx1"/>
                          </a:solidFill>
                          <a:effectLst>
                            <a:outerShdw blurRad="38100" dist="38100" dir="2700000" algn="tl">
                              <a:srgbClr val="000000"/>
                            </a:outerShdw>
                          </a:effectLst>
                          <a:latin typeface="Verdana" pitchFamily="34" charset="0"/>
                        </a:defRPr>
                      </a:lvl4pPr>
                      <a:lvl5pPr>
                        <a:spcBef>
                          <a:spcPct val="20000"/>
                        </a:spcBef>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5pPr>
                      <a:lvl6pPr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6pPr>
                      <a:lvl7pPr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7pPr>
                      <a:lvl8pPr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8pPr>
                      <a:lvl9pPr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Utilizzare una lingua straniera per i principali scopi comunicativi ed operativi.</a:t>
                      </a:r>
                      <a:endParaRPr kumimoji="0" lang="it-IT" altLang="it-IT" sz="1400" b="0" i="0" u="none" strike="noStrike" cap="none" normalizeH="0" baseline="0" smtClean="0">
                        <a:ln>
                          <a:noFill/>
                        </a:ln>
                        <a:solidFill>
                          <a:srgbClr val="660033"/>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CC"/>
                    </a:solidFill>
                  </a:tcPr>
                </a:tc>
              </a:tr>
              <a:tr h="377825">
                <a:tc vMerge="1">
                  <a:txBody>
                    <a:bodyPr/>
                    <a:lstStyle/>
                    <a:p>
                      <a:endParaRPr lang="it-IT"/>
                    </a:p>
                  </a:txBody>
                  <a:tcPr/>
                </a:tc>
                <a:tc>
                  <a:txBody>
                    <a:bodyPr/>
                    <a:lstStyle>
                      <a:lvl1pPr>
                        <a:spcBef>
                          <a:spcPct val="20000"/>
                        </a:spcBef>
                        <a:buClr>
                          <a:schemeClr val="hlink"/>
                        </a:buClr>
                        <a:buSzPct val="60000"/>
                        <a:buFont typeface="Wingdings" pitchFamily="2" charset="2"/>
                        <a:tabLst>
                          <a:tab pos="160338" algn="l"/>
                        </a:tabLst>
                        <a:defRPr sz="2800">
                          <a:solidFill>
                            <a:schemeClr val="tx1"/>
                          </a:solidFill>
                          <a:effectLst>
                            <a:outerShdw blurRad="38100" dist="38100" dir="2700000" algn="tl">
                              <a:srgbClr val="000000"/>
                            </a:outerShdw>
                          </a:effectLst>
                          <a:latin typeface="Verdana" pitchFamily="34" charset="0"/>
                        </a:defRPr>
                      </a:lvl1pPr>
                      <a:lvl2pPr>
                        <a:spcBef>
                          <a:spcPct val="20000"/>
                        </a:spcBef>
                        <a:buClr>
                          <a:schemeClr val="tx1"/>
                        </a:buClr>
                        <a:tabLst>
                          <a:tab pos="160338" algn="l"/>
                        </a:tabLst>
                        <a:defRPr sz="2400">
                          <a:solidFill>
                            <a:schemeClr val="tx1"/>
                          </a:solidFill>
                          <a:effectLst>
                            <a:outerShdw blurRad="38100" dist="38100" dir="2700000" algn="tl">
                              <a:srgbClr val="000000"/>
                            </a:outerShdw>
                          </a:effectLst>
                          <a:latin typeface="Verdana" pitchFamily="34" charset="0"/>
                        </a:defRPr>
                      </a:lvl2pPr>
                      <a:lvl3pPr>
                        <a:spcBef>
                          <a:spcPct val="20000"/>
                        </a:spcBef>
                        <a:buClr>
                          <a:schemeClr val="accent2"/>
                        </a:buClr>
                        <a:buSzPct val="60000"/>
                        <a:buFont typeface="Wingdings" pitchFamily="2" charset="2"/>
                        <a:tabLst>
                          <a:tab pos="160338" algn="l"/>
                        </a:tabLst>
                        <a:defRPr sz="2000">
                          <a:solidFill>
                            <a:schemeClr val="tx1"/>
                          </a:solidFill>
                          <a:effectLst>
                            <a:outerShdw blurRad="38100" dist="38100" dir="2700000" algn="tl">
                              <a:srgbClr val="000000"/>
                            </a:outerShdw>
                          </a:effectLst>
                          <a:latin typeface="Verdana" pitchFamily="34" charset="0"/>
                        </a:defRPr>
                      </a:lvl3pPr>
                      <a:lvl4pPr>
                        <a:spcBef>
                          <a:spcPct val="20000"/>
                        </a:spcBef>
                        <a:buClr>
                          <a:schemeClr val="tx2"/>
                        </a:buClr>
                        <a:tabLst>
                          <a:tab pos="160338" algn="l"/>
                        </a:tabLst>
                        <a:defRPr>
                          <a:solidFill>
                            <a:schemeClr val="tx1"/>
                          </a:solidFill>
                          <a:effectLst>
                            <a:outerShdw blurRad="38100" dist="38100" dir="2700000" algn="tl">
                              <a:srgbClr val="000000"/>
                            </a:outerShdw>
                          </a:effectLst>
                          <a:latin typeface="Verdana" pitchFamily="34" charset="0"/>
                        </a:defRPr>
                      </a:lvl4pPr>
                      <a:lvl5pPr>
                        <a:spcBef>
                          <a:spcPct val="20000"/>
                        </a:spcBef>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5pPr>
                      <a:lvl6pPr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6pPr>
                      <a:lvl7pPr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7pPr>
                      <a:lvl8pPr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8pPr>
                      <a:lvl9pPr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Utilizzare gli strumenti fondamentali per una fruizione consapevole del patrimonio artistico e letterario.</a:t>
                      </a:r>
                      <a:endParaRPr kumimoji="0" lang="it-IT" altLang="it-IT" sz="1400" b="0" i="0" u="none" strike="noStrike" cap="none" normalizeH="0" baseline="0" smtClean="0">
                        <a:ln>
                          <a:noFill/>
                        </a:ln>
                        <a:solidFill>
                          <a:srgbClr val="660033"/>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CC"/>
                    </a:solidFill>
                  </a:tcPr>
                </a:tc>
              </a:tr>
              <a:tr h="236538">
                <a:tc vMerge="1">
                  <a:txBody>
                    <a:bodyPr/>
                    <a:lstStyle/>
                    <a:p>
                      <a:endParaRPr lang="it-IT"/>
                    </a:p>
                  </a:txBody>
                  <a:tcPr/>
                </a:tc>
                <a:tc>
                  <a:txBody>
                    <a:bodyPr/>
                    <a:lstStyle>
                      <a:lvl1pPr>
                        <a:spcBef>
                          <a:spcPct val="20000"/>
                        </a:spcBef>
                        <a:buClr>
                          <a:schemeClr val="hlink"/>
                        </a:buClr>
                        <a:buSzPct val="60000"/>
                        <a:buFont typeface="Wingdings" pitchFamily="2" charset="2"/>
                        <a:tabLst>
                          <a:tab pos="149225" algn="l"/>
                        </a:tabLst>
                        <a:defRPr sz="2800">
                          <a:solidFill>
                            <a:schemeClr val="tx1"/>
                          </a:solidFill>
                          <a:effectLst>
                            <a:outerShdw blurRad="38100" dist="38100" dir="2700000" algn="tl">
                              <a:srgbClr val="000000"/>
                            </a:outerShdw>
                          </a:effectLst>
                          <a:latin typeface="Verdana" pitchFamily="34" charset="0"/>
                        </a:defRPr>
                      </a:lvl1pPr>
                      <a:lvl2pPr>
                        <a:spcBef>
                          <a:spcPct val="20000"/>
                        </a:spcBef>
                        <a:buClr>
                          <a:schemeClr val="tx1"/>
                        </a:buClr>
                        <a:tabLst>
                          <a:tab pos="149225" algn="l"/>
                        </a:tabLst>
                        <a:defRPr sz="2400">
                          <a:solidFill>
                            <a:schemeClr val="tx1"/>
                          </a:solidFill>
                          <a:effectLst>
                            <a:outerShdw blurRad="38100" dist="38100" dir="2700000" algn="tl">
                              <a:srgbClr val="000000"/>
                            </a:outerShdw>
                          </a:effectLst>
                          <a:latin typeface="Verdana" pitchFamily="34" charset="0"/>
                        </a:defRPr>
                      </a:lvl2pPr>
                      <a:lvl3pPr>
                        <a:spcBef>
                          <a:spcPct val="20000"/>
                        </a:spcBef>
                        <a:buClr>
                          <a:schemeClr val="accent2"/>
                        </a:buClr>
                        <a:buSzPct val="60000"/>
                        <a:buFont typeface="Wingdings" pitchFamily="2" charset="2"/>
                        <a:tabLst>
                          <a:tab pos="149225" algn="l"/>
                        </a:tabLst>
                        <a:defRPr sz="2000">
                          <a:solidFill>
                            <a:schemeClr val="tx1"/>
                          </a:solidFill>
                          <a:effectLst>
                            <a:outerShdw blurRad="38100" dist="38100" dir="2700000" algn="tl">
                              <a:srgbClr val="000000"/>
                            </a:outerShdw>
                          </a:effectLst>
                          <a:latin typeface="Verdana" pitchFamily="34" charset="0"/>
                        </a:defRPr>
                      </a:lvl3pPr>
                      <a:lvl4pPr>
                        <a:spcBef>
                          <a:spcPct val="20000"/>
                        </a:spcBef>
                        <a:buClr>
                          <a:schemeClr val="tx2"/>
                        </a:buClr>
                        <a:tabLst>
                          <a:tab pos="149225" algn="l"/>
                        </a:tabLst>
                        <a:defRPr>
                          <a:solidFill>
                            <a:schemeClr val="tx1"/>
                          </a:solidFill>
                          <a:effectLst>
                            <a:outerShdw blurRad="38100" dist="38100" dir="2700000" algn="tl">
                              <a:srgbClr val="000000"/>
                            </a:outerShdw>
                          </a:effectLst>
                          <a:latin typeface="Verdana" pitchFamily="34" charset="0"/>
                        </a:defRPr>
                      </a:lvl4pPr>
                      <a:lvl5pPr>
                        <a:spcBef>
                          <a:spcPct val="20000"/>
                        </a:spcBef>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5pPr>
                      <a:lvl6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6pPr>
                      <a:lvl7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7pPr>
                      <a:lvl8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8pPr>
                      <a:lvl9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tab pos="149225" algn="l"/>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Utilizzare e produrre testi multimediali.</a:t>
                      </a:r>
                      <a:endParaRPr kumimoji="0" lang="it-IT" altLang="it-IT" sz="1400" b="0" i="0" u="none" strike="noStrike" cap="none" normalizeH="0" baseline="0" smtClean="0">
                        <a:ln>
                          <a:noFill/>
                        </a:ln>
                        <a:solidFill>
                          <a:srgbClr val="660033"/>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CC"/>
                    </a:solidFill>
                  </a:tcPr>
                </a:tc>
              </a:tr>
              <a:tr h="377825">
                <a:tc rowSpan="4">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Verdana" pitchFamily="34" charset="0"/>
                        </a:defRPr>
                      </a:lvl2pPr>
                      <a:lvl3pPr>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defRPr>
                      </a:lvl3pPr>
                      <a:lvl4pPr>
                        <a:spcBef>
                          <a:spcPct val="20000"/>
                        </a:spcBef>
                        <a:buClr>
                          <a:schemeClr val="tx2"/>
                        </a:buClr>
                        <a:defRPr>
                          <a:solidFill>
                            <a:schemeClr val="tx1"/>
                          </a:solidFill>
                          <a:effectLst>
                            <a:outerShdw blurRad="38100" dist="38100" dir="2700000" algn="tl">
                              <a:srgbClr val="000000"/>
                            </a:outerShdw>
                          </a:effectLst>
                          <a:latin typeface="Verdana" pitchFamily="34" charset="0"/>
                        </a:defRPr>
                      </a:lvl4pPr>
                      <a:lvl5pPr>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5pPr>
                      <a:lvl6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6pPr>
                      <a:lvl7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7pPr>
                      <a:lvl8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8pPr>
                      <a:lvl9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sz="1800" b="1" i="1" u="none" strike="noStrike" cap="none" normalizeH="0" baseline="0" dirty="0" smtClean="0">
                        <a:ln>
                          <a:noFill/>
                        </a:ln>
                        <a:solidFill>
                          <a:srgbClr val="660033"/>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smtClean="0">
                          <a:ln>
                            <a:noFill/>
                          </a:ln>
                          <a:solidFill>
                            <a:schemeClr val="bg1"/>
                          </a:solidFill>
                          <a:effectLst/>
                          <a:latin typeface="Times New Roman" pitchFamily="18" charset="0"/>
                          <a:cs typeface="Times New Roman" pitchFamily="18"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smtClean="0">
                          <a:ln>
                            <a:noFill/>
                          </a:ln>
                          <a:solidFill>
                            <a:schemeClr val="bg1"/>
                          </a:solidFill>
                          <a:effectLst/>
                          <a:latin typeface="Times New Roman" pitchFamily="18" charset="0"/>
                          <a:cs typeface="Times New Roman" pitchFamily="18" charset="0"/>
                        </a:rPr>
                        <a:t>Asse</a:t>
                      </a:r>
                      <a:endParaRPr kumimoji="0" lang="it-IT" altLang="it-IT" sz="18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800" b="1" i="1" u="none" strike="noStrike" cap="none" normalizeH="0" baseline="0" dirty="0" smtClean="0">
                          <a:ln>
                            <a:noFill/>
                          </a:ln>
                          <a:solidFill>
                            <a:schemeClr val="bg1"/>
                          </a:solidFill>
                          <a:effectLst/>
                          <a:latin typeface="Times New Roman" pitchFamily="18" charset="0"/>
                          <a:cs typeface="Times New Roman" pitchFamily="18" charset="0"/>
                        </a:rPr>
                        <a:t>matematico</a:t>
                      </a:r>
                      <a:endParaRPr kumimoji="0" lang="it-IT" altLang="it-IT" sz="1800" b="0" i="0" u="none" strike="noStrike" cap="none" normalizeH="0" baseline="0" dirty="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buClr>
                          <a:schemeClr val="hlink"/>
                        </a:buClr>
                        <a:buSzPct val="60000"/>
                        <a:buFont typeface="Wingdings" pitchFamily="2" charset="2"/>
                        <a:tabLst>
                          <a:tab pos="149225" algn="l"/>
                        </a:tabLst>
                        <a:defRPr sz="2800">
                          <a:solidFill>
                            <a:schemeClr val="tx1"/>
                          </a:solidFill>
                          <a:effectLst>
                            <a:outerShdw blurRad="38100" dist="38100" dir="2700000" algn="tl">
                              <a:srgbClr val="000000"/>
                            </a:outerShdw>
                          </a:effectLst>
                          <a:latin typeface="Verdana" pitchFamily="34" charset="0"/>
                        </a:defRPr>
                      </a:lvl1pPr>
                      <a:lvl2pPr>
                        <a:spcBef>
                          <a:spcPct val="20000"/>
                        </a:spcBef>
                        <a:buClr>
                          <a:schemeClr val="tx1"/>
                        </a:buClr>
                        <a:tabLst>
                          <a:tab pos="149225" algn="l"/>
                        </a:tabLst>
                        <a:defRPr sz="2400">
                          <a:solidFill>
                            <a:schemeClr val="tx1"/>
                          </a:solidFill>
                          <a:effectLst>
                            <a:outerShdw blurRad="38100" dist="38100" dir="2700000" algn="tl">
                              <a:srgbClr val="000000"/>
                            </a:outerShdw>
                          </a:effectLst>
                          <a:latin typeface="Verdana" pitchFamily="34" charset="0"/>
                        </a:defRPr>
                      </a:lvl2pPr>
                      <a:lvl3pPr>
                        <a:spcBef>
                          <a:spcPct val="20000"/>
                        </a:spcBef>
                        <a:buClr>
                          <a:schemeClr val="accent2"/>
                        </a:buClr>
                        <a:buSzPct val="60000"/>
                        <a:buFont typeface="Wingdings" pitchFamily="2" charset="2"/>
                        <a:tabLst>
                          <a:tab pos="149225" algn="l"/>
                        </a:tabLst>
                        <a:defRPr sz="2000">
                          <a:solidFill>
                            <a:schemeClr val="tx1"/>
                          </a:solidFill>
                          <a:effectLst>
                            <a:outerShdw blurRad="38100" dist="38100" dir="2700000" algn="tl">
                              <a:srgbClr val="000000"/>
                            </a:outerShdw>
                          </a:effectLst>
                          <a:latin typeface="Verdana" pitchFamily="34" charset="0"/>
                        </a:defRPr>
                      </a:lvl3pPr>
                      <a:lvl4pPr>
                        <a:spcBef>
                          <a:spcPct val="20000"/>
                        </a:spcBef>
                        <a:buClr>
                          <a:schemeClr val="tx2"/>
                        </a:buClr>
                        <a:tabLst>
                          <a:tab pos="149225" algn="l"/>
                        </a:tabLst>
                        <a:defRPr>
                          <a:solidFill>
                            <a:schemeClr val="tx1"/>
                          </a:solidFill>
                          <a:effectLst>
                            <a:outerShdw blurRad="38100" dist="38100" dir="2700000" algn="tl">
                              <a:srgbClr val="000000"/>
                            </a:outerShdw>
                          </a:effectLst>
                          <a:latin typeface="Verdana" pitchFamily="34" charset="0"/>
                        </a:defRPr>
                      </a:lvl4pPr>
                      <a:lvl5pPr>
                        <a:spcBef>
                          <a:spcPct val="20000"/>
                        </a:spcBef>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5pPr>
                      <a:lvl6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6pPr>
                      <a:lvl7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7pPr>
                      <a:lvl8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8pPr>
                      <a:lvl9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tab pos="149225" algn="l"/>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Utilizzare le tecniche e le procedure del calcolo aritmetico ed algebrico, rappresentandole anche sotto forma grafica.</a:t>
                      </a:r>
                      <a:endParaRPr kumimoji="0" lang="it-IT" altLang="it-IT" sz="1400" b="0" i="0" u="none" strike="noStrike" cap="none" normalizeH="0" baseline="0" smtClean="0">
                        <a:ln>
                          <a:noFill/>
                        </a:ln>
                        <a:solidFill>
                          <a:srgbClr val="660033"/>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r>
              <a:tr h="376238">
                <a:tc vMerge="1">
                  <a:txBody>
                    <a:bodyPr/>
                    <a:lstStyle/>
                    <a:p>
                      <a:endParaRPr lang="it-IT"/>
                    </a:p>
                  </a:txBody>
                  <a:tcPr/>
                </a:tc>
                <a:tc>
                  <a:txBody>
                    <a:bodyPr/>
                    <a:lstStyle>
                      <a:lvl1pPr>
                        <a:spcBef>
                          <a:spcPct val="20000"/>
                        </a:spcBef>
                        <a:buClr>
                          <a:schemeClr val="hlink"/>
                        </a:buClr>
                        <a:buSzPct val="60000"/>
                        <a:buFont typeface="Wingdings" pitchFamily="2" charset="2"/>
                        <a:tabLst>
                          <a:tab pos="149225" algn="l"/>
                        </a:tabLst>
                        <a:defRPr sz="2800">
                          <a:solidFill>
                            <a:schemeClr val="tx1"/>
                          </a:solidFill>
                          <a:effectLst>
                            <a:outerShdw blurRad="38100" dist="38100" dir="2700000" algn="tl">
                              <a:srgbClr val="000000"/>
                            </a:outerShdw>
                          </a:effectLst>
                          <a:latin typeface="Verdana" pitchFamily="34" charset="0"/>
                        </a:defRPr>
                      </a:lvl1pPr>
                      <a:lvl2pPr>
                        <a:spcBef>
                          <a:spcPct val="20000"/>
                        </a:spcBef>
                        <a:buClr>
                          <a:schemeClr val="tx1"/>
                        </a:buClr>
                        <a:tabLst>
                          <a:tab pos="149225" algn="l"/>
                        </a:tabLst>
                        <a:defRPr sz="2400">
                          <a:solidFill>
                            <a:schemeClr val="tx1"/>
                          </a:solidFill>
                          <a:effectLst>
                            <a:outerShdw blurRad="38100" dist="38100" dir="2700000" algn="tl">
                              <a:srgbClr val="000000"/>
                            </a:outerShdw>
                          </a:effectLst>
                          <a:latin typeface="Verdana" pitchFamily="34" charset="0"/>
                        </a:defRPr>
                      </a:lvl2pPr>
                      <a:lvl3pPr>
                        <a:spcBef>
                          <a:spcPct val="20000"/>
                        </a:spcBef>
                        <a:buClr>
                          <a:schemeClr val="accent2"/>
                        </a:buClr>
                        <a:buSzPct val="60000"/>
                        <a:buFont typeface="Wingdings" pitchFamily="2" charset="2"/>
                        <a:tabLst>
                          <a:tab pos="149225" algn="l"/>
                        </a:tabLst>
                        <a:defRPr sz="2000">
                          <a:solidFill>
                            <a:schemeClr val="tx1"/>
                          </a:solidFill>
                          <a:effectLst>
                            <a:outerShdw blurRad="38100" dist="38100" dir="2700000" algn="tl">
                              <a:srgbClr val="000000"/>
                            </a:outerShdw>
                          </a:effectLst>
                          <a:latin typeface="Verdana" pitchFamily="34" charset="0"/>
                        </a:defRPr>
                      </a:lvl3pPr>
                      <a:lvl4pPr>
                        <a:spcBef>
                          <a:spcPct val="20000"/>
                        </a:spcBef>
                        <a:buClr>
                          <a:schemeClr val="tx2"/>
                        </a:buClr>
                        <a:tabLst>
                          <a:tab pos="149225" algn="l"/>
                        </a:tabLst>
                        <a:defRPr>
                          <a:solidFill>
                            <a:schemeClr val="tx1"/>
                          </a:solidFill>
                          <a:effectLst>
                            <a:outerShdw blurRad="38100" dist="38100" dir="2700000" algn="tl">
                              <a:srgbClr val="000000"/>
                            </a:outerShdw>
                          </a:effectLst>
                          <a:latin typeface="Verdana" pitchFamily="34" charset="0"/>
                        </a:defRPr>
                      </a:lvl4pPr>
                      <a:lvl5pPr>
                        <a:spcBef>
                          <a:spcPct val="20000"/>
                        </a:spcBef>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5pPr>
                      <a:lvl6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6pPr>
                      <a:lvl7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7pPr>
                      <a:lvl8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8pPr>
                      <a:lvl9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tab pos="149225" algn="l"/>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Confrontare ed analizzare figure geometriche, individuando varianti e relazioni.</a:t>
                      </a:r>
                      <a:endParaRPr kumimoji="0" lang="it-IT" altLang="it-IT" sz="1400" b="0" i="0" u="none" strike="noStrike" cap="none" normalizeH="0" baseline="0" smtClean="0">
                        <a:ln>
                          <a:noFill/>
                        </a:ln>
                        <a:solidFill>
                          <a:srgbClr val="660033"/>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r>
              <a:tr h="377825">
                <a:tc vMerge="1">
                  <a:txBody>
                    <a:bodyPr/>
                    <a:lstStyle/>
                    <a:p>
                      <a:endParaRPr lang="it-IT"/>
                    </a:p>
                  </a:txBody>
                  <a:tcPr/>
                </a:tc>
                <a:tc>
                  <a:txBody>
                    <a:bodyPr/>
                    <a:lstStyle>
                      <a:lvl1pPr>
                        <a:spcBef>
                          <a:spcPct val="20000"/>
                        </a:spcBef>
                        <a:buClr>
                          <a:schemeClr val="hlink"/>
                        </a:buClr>
                        <a:buSzPct val="60000"/>
                        <a:buFont typeface="Wingdings" pitchFamily="2" charset="2"/>
                        <a:tabLst>
                          <a:tab pos="149225" algn="l"/>
                        </a:tabLst>
                        <a:defRPr sz="2800">
                          <a:solidFill>
                            <a:schemeClr val="tx1"/>
                          </a:solidFill>
                          <a:effectLst>
                            <a:outerShdw blurRad="38100" dist="38100" dir="2700000" algn="tl">
                              <a:srgbClr val="000000"/>
                            </a:outerShdw>
                          </a:effectLst>
                          <a:latin typeface="Verdana" pitchFamily="34" charset="0"/>
                        </a:defRPr>
                      </a:lvl1pPr>
                      <a:lvl2pPr>
                        <a:spcBef>
                          <a:spcPct val="20000"/>
                        </a:spcBef>
                        <a:buClr>
                          <a:schemeClr val="tx1"/>
                        </a:buClr>
                        <a:tabLst>
                          <a:tab pos="149225" algn="l"/>
                        </a:tabLst>
                        <a:defRPr sz="2400">
                          <a:solidFill>
                            <a:schemeClr val="tx1"/>
                          </a:solidFill>
                          <a:effectLst>
                            <a:outerShdw blurRad="38100" dist="38100" dir="2700000" algn="tl">
                              <a:srgbClr val="000000"/>
                            </a:outerShdw>
                          </a:effectLst>
                          <a:latin typeface="Verdana" pitchFamily="34" charset="0"/>
                        </a:defRPr>
                      </a:lvl2pPr>
                      <a:lvl3pPr>
                        <a:spcBef>
                          <a:spcPct val="20000"/>
                        </a:spcBef>
                        <a:buClr>
                          <a:schemeClr val="accent2"/>
                        </a:buClr>
                        <a:buSzPct val="60000"/>
                        <a:buFont typeface="Wingdings" pitchFamily="2" charset="2"/>
                        <a:tabLst>
                          <a:tab pos="149225" algn="l"/>
                        </a:tabLst>
                        <a:defRPr sz="2000">
                          <a:solidFill>
                            <a:schemeClr val="tx1"/>
                          </a:solidFill>
                          <a:effectLst>
                            <a:outerShdw blurRad="38100" dist="38100" dir="2700000" algn="tl">
                              <a:srgbClr val="000000"/>
                            </a:outerShdw>
                          </a:effectLst>
                          <a:latin typeface="Verdana" pitchFamily="34" charset="0"/>
                        </a:defRPr>
                      </a:lvl3pPr>
                      <a:lvl4pPr>
                        <a:spcBef>
                          <a:spcPct val="20000"/>
                        </a:spcBef>
                        <a:buClr>
                          <a:schemeClr val="tx2"/>
                        </a:buClr>
                        <a:tabLst>
                          <a:tab pos="149225" algn="l"/>
                        </a:tabLst>
                        <a:defRPr>
                          <a:solidFill>
                            <a:schemeClr val="tx1"/>
                          </a:solidFill>
                          <a:effectLst>
                            <a:outerShdw blurRad="38100" dist="38100" dir="2700000" algn="tl">
                              <a:srgbClr val="000000"/>
                            </a:outerShdw>
                          </a:effectLst>
                          <a:latin typeface="Verdana" pitchFamily="34" charset="0"/>
                        </a:defRPr>
                      </a:lvl4pPr>
                      <a:lvl5pPr>
                        <a:spcBef>
                          <a:spcPct val="20000"/>
                        </a:spcBef>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5pPr>
                      <a:lvl6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6pPr>
                      <a:lvl7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7pPr>
                      <a:lvl8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8pPr>
                      <a:lvl9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tab pos="149225" algn="l"/>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Individuare le strategie appropriate per la soluzione di problemi.</a:t>
                      </a:r>
                      <a:endParaRPr kumimoji="0" lang="it-IT" altLang="it-IT" sz="1400" b="0" i="0" u="none" strike="noStrike" cap="none" normalizeH="0" baseline="0" smtClean="0">
                        <a:ln>
                          <a:noFill/>
                        </a:ln>
                        <a:solidFill>
                          <a:srgbClr val="660033"/>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r>
              <a:tr h="801688">
                <a:tc vMerge="1">
                  <a:txBody>
                    <a:bodyPr/>
                    <a:lstStyle/>
                    <a:p>
                      <a:endParaRPr lang="it-IT"/>
                    </a:p>
                  </a:txBody>
                  <a:tcPr/>
                </a:tc>
                <a:tc>
                  <a:txBody>
                    <a:bodyPr/>
                    <a:lstStyle>
                      <a:lvl1pPr>
                        <a:spcBef>
                          <a:spcPct val="20000"/>
                        </a:spcBef>
                        <a:buClr>
                          <a:schemeClr val="hlink"/>
                        </a:buClr>
                        <a:buSzPct val="60000"/>
                        <a:buFont typeface="Wingdings" pitchFamily="2" charset="2"/>
                        <a:tabLst>
                          <a:tab pos="149225" algn="l"/>
                        </a:tabLst>
                        <a:defRPr sz="2800">
                          <a:solidFill>
                            <a:schemeClr val="tx1"/>
                          </a:solidFill>
                          <a:effectLst>
                            <a:outerShdw blurRad="38100" dist="38100" dir="2700000" algn="tl">
                              <a:srgbClr val="000000"/>
                            </a:outerShdw>
                          </a:effectLst>
                          <a:latin typeface="Verdana" pitchFamily="34" charset="0"/>
                        </a:defRPr>
                      </a:lvl1pPr>
                      <a:lvl2pPr>
                        <a:spcBef>
                          <a:spcPct val="20000"/>
                        </a:spcBef>
                        <a:buClr>
                          <a:schemeClr val="tx1"/>
                        </a:buClr>
                        <a:tabLst>
                          <a:tab pos="149225" algn="l"/>
                        </a:tabLst>
                        <a:defRPr sz="2400">
                          <a:solidFill>
                            <a:schemeClr val="tx1"/>
                          </a:solidFill>
                          <a:effectLst>
                            <a:outerShdw blurRad="38100" dist="38100" dir="2700000" algn="tl">
                              <a:srgbClr val="000000"/>
                            </a:outerShdw>
                          </a:effectLst>
                          <a:latin typeface="Verdana" pitchFamily="34" charset="0"/>
                        </a:defRPr>
                      </a:lvl2pPr>
                      <a:lvl3pPr>
                        <a:spcBef>
                          <a:spcPct val="20000"/>
                        </a:spcBef>
                        <a:buClr>
                          <a:schemeClr val="accent2"/>
                        </a:buClr>
                        <a:buSzPct val="60000"/>
                        <a:buFont typeface="Wingdings" pitchFamily="2" charset="2"/>
                        <a:tabLst>
                          <a:tab pos="149225" algn="l"/>
                        </a:tabLst>
                        <a:defRPr sz="2000">
                          <a:solidFill>
                            <a:schemeClr val="tx1"/>
                          </a:solidFill>
                          <a:effectLst>
                            <a:outerShdw blurRad="38100" dist="38100" dir="2700000" algn="tl">
                              <a:srgbClr val="000000"/>
                            </a:outerShdw>
                          </a:effectLst>
                          <a:latin typeface="Verdana" pitchFamily="34" charset="0"/>
                        </a:defRPr>
                      </a:lvl3pPr>
                      <a:lvl4pPr>
                        <a:spcBef>
                          <a:spcPct val="20000"/>
                        </a:spcBef>
                        <a:buClr>
                          <a:schemeClr val="tx2"/>
                        </a:buClr>
                        <a:tabLst>
                          <a:tab pos="149225" algn="l"/>
                        </a:tabLst>
                        <a:defRPr>
                          <a:solidFill>
                            <a:schemeClr val="tx1"/>
                          </a:solidFill>
                          <a:effectLst>
                            <a:outerShdw blurRad="38100" dist="38100" dir="2700000" algn="tl">
                              <a:srgbClr val="000000"/>
                            </a:outerShdw>
                          </a:effectLst>
                          <a:latin typeface="Verdana" pitchFamily="34" charset="0"/>
                        </a:defRPr>
                      </a:lvl4pPr>
                      <a:lvl5pPr>
                        <a:spcBef>
                          <a:spcPct val="20000"/>
                        </a:spcBef>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5pPr>
                      <a:lvl6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6pPr>
                      <a:lvl7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7pPr>
                      <a:lvl8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8pPr>
                      <a:lvl9pPr fontAlgn="base">
                        <a:spcBef>
                          <a:spcPct val="20000"/>
                        </a:spcBef>
                        <a:spcAft>
                          <a:spcPct val="0"/>
                        </a:spcAft>
                        <a:buClr>
                          <a:schemeClr val="folHlink"/>
                        </a:buClr>
                        <a:buSzPct val="60000"/>
                        <a:buFont typeface="Wingdings" pitchFamily="2" charset="2"/>
                        <a:tabLst>
                          <a:tab pos="149225" algn="l"/>
                        </a:tabLst>
                        <a:defRPr>
                          <a:solidFill>
                            <a:schemeClr val="tx1"/>
                          </a:solidFill>
                          <a:effectLst>
                            <a:outerShdw blurRad="38100" dist="38100" dir="2700000" algn="tl">
                              <a:srgbClr val="000000"/>
                            </a:outerShdw>
                          </a:effectLst>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tab pos="149225" algn="l"/>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Analizzare dati e interpretarli sviluppando deduzioni e ragionamenti sugli stessi anche con l’ausilio di rappresentazioni grafiche, usando consapevolmente gli strumenti di calcolo e le potenzialità offerte da applicazioni specifiche di tipo informatico.</a:t>
                      </a:r>
                      <a:endParaRPr kumimoji="0" lang="it-IT" altLang="it-IT" sz="1400" b="0" i="0" u="none" strike="noStrike" cap="none" normalizeH="0" baseline="0" smtClean="0">
                        <a:ln>
                          <a:noFill/>
                        </a:ln>
                        <a:solidFill>
                          <a:srgbClr val="660033"/>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r>
            </a:tbl>
          </a:graphicData>
        </a:graphic>
      </p:graphicFrame>
    </p:spTree>
    <p:extLst>
      <p:ext uri="{BB962C8B-B14F-4D97-AF65-F5344CB8AC3E}">
        <p14:creationId xmlns:p14="http://schemas.microsoft.com/office/powerpoint/2010/main" val="1209827039"/>
      </p:ext>
    </p:extLst>
  </p:cSld>
  <p:clrMapOvr>
    <a:masterClrMapping/>
  </p:clrMapOvr>
  <p:transition xmlns:p14="http://schemas.microsoft.com/office/powerpoint/2010/main">
    <p:strips dir="ru"/>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179388" y="0"/>
            <a:ext cx="8964612" cy="1139825"/>
          </a:xfrm>
        </p:spPr>
        <p:txBody>
          <a:bodyPr/>
          <a:lstStyle/>
          <a:p>
            <a:r>
              <a:rPr lang="it-IT" altLang="it-IT" sz="3600" b="1">
                <a:solidFill>
                  <a:schemeClr val="folHlink"/>
                </a:solidFill>
              </a:rPr>
              <a:t>Assi culturali e competenze di base (2)</a:t>
            </a:r>
          </a:p>
        </p:txBody>
      </p:sp>
      <p:graphicFrame>
        <p:nvGraphicFramePr>
          <p:cNvPr id="147459" name="Group 3"/>
          <p:cNvGraphicFramePr>
            <a:graphicFrameLocks noGrp="1"/>
          </p:cNvGraphicFramePr>
          <p:nvPr>
            <p:ph idx="1"/>
            <p:extLst>
              <p:ext uri="{D42A27DB-BD31-4B8C-83A1-F6EECF244321}">
                <p14:modId xmlns:p14="http://schemas.microsoft.com/office/powerpoint/2010/main" val="2574106518"/>
              </p:ext>
            </p:extLst>
          </p:nvPr>
        </p:nvGraphicFramePr>
        <p:xfrm>
          <a:off x="395288" y="1341438"/>
          <a:ext cx="8229600" cy="5186998"/>
        </p:xfrm>
        <a:graphic>
          <a:graphicData uri="http://schemas.openxmlformats.org/drawingml/2006/table">
            <a:tbl>
              <a:tblPr/>
              <a:tblGrid>
                <a:gridCol w="1954212"/>
                <a:gridCol w="6275388"/>
              </a:tblGrid>
              <a:tr h="692150">
                <a:tc>
                  <a:txBody>
                    <a:bodyPr/>
                    <a:lstStyle>
                      <a:lvl1pPr marL="342900" indent="-342900">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lr>
                          <a:schemeClr val="tx2"/>
                        </a:buClr>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2000" b="1" i="1" u="none" strike="noStrike" cap="none" normalizeH="0" baseline="0" dirty="0" smtClean="0">
                          <a:ln>
                            <a:noFill/>
                          </a:ln>
                          <a:solidFill>
                            <a:srgbClr val="660033"/>
                          </a:solidFill>
                          <a:effectLst/>
                          <a:latin typeface="Arial" charset="0"/>
                          <a:ea typeface="Times New Roman" pitchFamily="18" charset="0"/>
                          <a:cs typeface="Arial" charset="0"/>
                        </a:rPr>
                        <a:t>Asse </a:t>
                      </a:r>
                      <a:endParaRPr kumimoji="0" lang="it-IT" altLang="it-IT" sz="2000" b="0" i="1" u="none" strike="noStrike" cap="none" normalizeH="0" baseline="0" dirty="0" smtClean="0">
                        <a:ln>
                          <a:noFill/>
                        </a:ln>
                        <a:solidFill>
                          <a:srgbClr val="660033"/>
                        </a:solidFill>
                        <a:effectLst/>
                        <a:latin typeface="Times New Roman" pitchFamily="18" charset="0"/>
                        <a:ea typeface="Times New Roman" pitchFamily="18"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2000" b="1" i="1" u="none" strike="noStrike" cap="none" normalizeH="0" baseline="0" dirty="0" smtClean="0">
                          <a:ln>
                            <a:noFill/>
                          </a:ln>
                          <a:solidFill>
                            <a:srgbClr val="660033"/>
                          </a:solidFill>
                          <a:effectLst/>
                          <a:latin typeface="Arial" charset="0"/>
                          <a:ea typeface="Times New Roman" pitchFamily="18" charset="0"/>
                          <a:cs typeface="Arial" charset="0"/>
                        </a:rPr>
                        <a:t>Culturale</a:t>
                      </a:r>
                      <a:endParaRPr kumimoji="0" lang="it-IT" altLang="it-IT" sz="2000" b="0" i="1" u="none" strike="noStrike" cap="none" normalizeH="0" baseline="0" dirty="0" smtClean="0">
                        <a:ln>
                          <a:noFill/>
                        </a:ln>
                        <a:solidFill>
                          <a:srgbClr val="660033"/>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33"/>
                    </a:solidFill>
                  </a:tcPr>
                </a:tc>
                <a:tc>
                  <a:txBody>
                    <a:bodyPr/>
                    <a:lstStyle>
                      <a:lvl1pPr>
                        <a:spcBef>
                          <a:spcPct val="20000"/>
                        </a:spcBef>
                        <a:buClr>
                          <a:schemeClr val="hlink"/>
                        </a:buClr>
                        <a:buSzPct val="60000"/>
                        <a:buFont typeface="Wingdings" pitchFamily="2" charset="2"/>
                        <a:tabLst>
                          <a:tab pos="160338" algn="l"/>
                        </a:tabLst>
                        <a:defRPr sz="2800">
                          <a:solidFill>
                            <a:schemeClr val="tx1"/>
                          </a:solidFill>
                          <a:effectLst>
                            <a:outerShdw blurRad="38100" dist="38100" dir="2700000" algn="tl">
                              <a:srgbClr val="000000"/>
                            </a:outerShdw>
                          </a:effectLst>
                          <a:latin typeface="Verdana" pitchFamily="34" charset="0"/>
                        </a:defRPr>
                      </a:lvl1pPr>
                      <a:lvl2pPr>
                        <a:spcBef>
                          <a:spcPct val="20000"/>
                        </a:spcBef>
                        <a:buClr>
                          <a:schemeClr val="tx1"/>
                        </a:buClr>
                        <a:tabLst>
                          <a:tab pos="160338" algn="l"/>
                        </a:tabLst>
                        <a:defRPr sz="2400">
                          <a:solidFill>
                            <a:schemeClr val="tx1"/>
                          </a:solidFill>
                          <a:effectLst>
                            <a:outerShdw blurRad="38100" dist="38100" dir="2700000" algn="tl">
                              <a:srgbClr val="000000"/>
                            </a:outerShdw>
                          </a:effectLst>
                          <a:latin typeface="Verdana" pitchFamily="34" charset="0"/>
                        </a:defRPr>
                      </a:lvl2pPr>
                      <a:lvl3pPr>
                        <a:spcBef>
                          <a:spcPct val="20000"/>
                        </a:spcBef>
                        <a:buClr>
                          <a:schemeClr val="accent2"/>
                        </a:buClr>
                        <a:buSzPct val="60000"/>
                        <a:buFont typeface="Wingdings" pitchFamily="2" charset="2"/>
                        <a:tabLst>
                          <a:tab pos="160338" algn="l"/>
                        </a:tabLst>
                        <a:defRPr sz="2000">
                          <a:solidFill>
                            <a:schemeClr val="tx1"/>
                          </a:solidFill>
                          <a:effectLst>
                            <a:outerShdw blurRad="38100" dist="38100" dir="2700000" algn="tl">
                              <a:srgbClr val="000000"/>
                            </a:outerShdw>
                          </a:effectLst>
                          <a:latin typeface="Verdana" pitchFamily="34" charset="0"/>
                        </a:defRPr>
                      </a:lvl3pPr>
                      <a:lvl4pPr>
                        <a:spcBef>
                          <a:spcPct val="20000"/>
                        </a:spcBef>
                        <a:buClr>
                          <a:schemeClr val="tx2"/>
                        </a:buClr>
                        <a:tabLst>
                          <a:tab pos="160338" algn="l"/>
                        </a:tabLst>
                        <a:defRPr>
                          <a:solidFill>
                            <a:schemeClr val="tx1"/>
                          </a:solidFill>
                          <a:effectLst>
                            <a:outerShdw blurRad="38100" dist="38100" dir="2700000" algn="tl">
                              <a:srgbClr val="000000"/>
                            </a:outerShdw>
                          </a:effectLst>
                          <a:latin typeface="Verdana" pitchFamily="34" charset="0"/>
                        </a:defRPr>
                      </a:lvl4pPr>
                      <a:lvl5pPr>
                        <a:spcBef>
                          <a:spcPct val="20000"/>
                        </a:spcBef>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5pPr>
                      <a:lvl6pPr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6pPr>
                      <a:lvl7pPr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7pPr>
                      <a:lvl8pPr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8pPr>
                      <a:lvl9pPr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60338" algn="l"/>
                        </a:tabLst>
                      </a:pPr>
                      <a:r>
                        <a:rPr kumimoji="0" lang="it-IT" altLang="it-IT" sz="2000" b="1" i="0" u="none" strike="noStrike" cap="none" normalizeH="0" baseline="0" smtClean="0">
                          <a:ln>
                            <a:noFill/>
                          </a:ln>
                          <a:solidFill>
                            <a:srgbClr val="660033"/>
                          </a:solidFill>
                          <a:effectLst/>
                          <a:latin typeface="Arial" charset="0"/>
                          <a:ea typeface="Times New Roman" pitchFamily="18" charset="0"/>
                          <a:cs typeface="Arial" charset="0"/>
                        </a:rPr>
                        <a:t>Competenze di base</a:t>
                      </a:r>
                      <a:endParaRPr kumimoji="0" lang="it-IT" altLang="it-IT" sz="2000" b="0" i="0" u="none" strike="noStrike" cap="none" normalizeH="0" baseline="0" smtClean="0">
                        <a:ln>
                          <a:noFill/>
                        </a:ln>
                        <a:solidFill>
                          <a:srgbClr val="660033"/>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tab pos="160338" algn="l"/>
                        </a:tabLst>
                      </a:pPr>
                      <a:r>
                        <a:rPr kumimoji="0" lang="it-IT" altLang="it-IT" sz="2000" b="1" i="0" u="none" strike="noStrike" cap="none" normalizeH="0" baseline="0" smtClean="0">
                          <a:ln>
                            <a:noFill/>
                          </a:ln>
                          <a:solidFill>
                            <a:srgbClr val="660033"/>
                          </a:solidFill>
                          <a:effectLst/>
                          <a:latin typeface="Arial" charset="0"/>
                          <a:ea typeface="Times New Roman" pitchFamily="18" charset="0"/>
                          <a:cs typeface="Arial" charset="0"/>
                        </a:rPr>
                        <a:t>a conclusione dell’obbligo di istruzione</a:t>
                      </a:r>
                      <a:endParaRPr kumimoji="0" lang="it-IT" altLang="it-IT" sz="2000" b="0" i="0" u="none" strike="noStrike" cap="none" normalizeH="0" baseline="0" smtClean="0">
                        <a:ln>
                          <a:noFill/>
                        </a:ln>
                        <a:solidFill>
                          <a:srgbClr val="660033"/>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33"/>
                    </a:solidFill>
                  </a:tcPr>
                </a:tc>
              </a:tr>
              <a:tr h="692150">
                <a:tc rowSpan="3">
                  <a:txBody>
                    <a:bodyPr/>
                    <a:lstStyle>
                      <a:lvl1pPr marL="342900" indent="-342900">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lr>
                          <a:schemeClr val="tx2"/>
                        </a:buClr>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it-IT" altLang="it-IT" sz="1800" b="1" i="1"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smtClean="0">
                          <a:ln>
                            <a:noFill/>
                          </a:ln>
                          <a:solidFill>
                            <a:srgbClr val="CC6600"/>
                          </a:solidFill>
                          <a:effectLst/>
                          <a:latin typeface="Times New Roman" pitchFamily="18" charset="0"/>
                          <a:cs typeface="Times New Roman" pitchFamily="18" charset="0"/>
                        </a:rPr>
                        <a:t>3.</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smtClean="0">
                          <a:ln>
                            <a:noFill/>
                          </a:ln>
                          <a:solidFill>
                            <a:srgbClr val="CC6600"/>
                          </a:solidFill>
                          <a:effectLst/>
                          <a:latin typeface="Times New Roman" pitchFamily="18" charset="0"/>
                          <a:cs typeface="Times New Roman" pitchFamily="18" charset="0"/>
                        </a:rPr>
                        <a:t>Asse </a:t>
                      </a:r>
                      <a:endParaRPr kumimoji="0" lang="it-IT" altLang="it-IT" sz="1800" b="0" i="0" u="none" strike="noStrike" cap="none" normalizeH="0" baseline="0" smtClean="0">
                        <a:ln>
                          <a:noFill/>
                        </a:ln>
                        <a:solidFill>
                          <a:srgbClr val="CC6600"/>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800" b="1" i="1" u="none" strike="noStrike" cap="none" normalizeH="0" baseline="0" smtClean="0">
                          <a:ln>
                            <a:noFill/>
                          </a:ln>
                          <a:solidFill>
                            <a:srgbClr val="CC6600"/>
                          </a:solidFill>
                          <a:effectLst/>
                          <a:latin typeface="Times New Roman" pitchFamily="18" charset="0"/>
                          <a:cs typeface="Times New Roman" pitchFamily="18" charset="0"/>
                        </a:rPr>
                        <a:t>scientifico-</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800" b="1" i="1" u="none" strike="noStrike" cap="none" normalizeH="0" baseline="0" smtClean="0">
                          <a:ln>
                            <a:noFill/>
                          </a:ln>
                          <a:solidFill>
                            <a:srgbClr val="CC6600"/>
                          </a:solidFill>
                          <a:effectLst/>
                          <a:latin typeface="Times New Roman" pitchFamily="18" charset="0"/>
                          <a:cs typeface="Times New Roman" pitchFamily="18" charset="0"/>
                        </a:rPr>
                        <a:t>tecnologico</a:t>
                      </a:r>
                      <a:endParaRPr kumimoji="0" lang="it-IT" altLang="it-IT" sz="1800" b="0" i="0" u="none" strike="noStrike" cap="none" normalizeH="0" baseline="0" smtClean="0">
                        <a:ln>
                          <a:noFill/>
                        </a:ln>
                        <a:solidFill>
                          <a:srgbClr val="CC66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lvl1pPr marL="342900" indent="-342900">
                        <a:spcBef>
                          <a:spcPct val="20000"/>
                        </a:spcBef>
                        <a:buClr>
                          <a:schemeClr val="hlink"/>
                        </a:buClr>
                        <a:buSzPct val="60000"/>
                        <a:buFont typeface="Wingdings" pitchFamily="2" charset="2"/>
                        <a:tabLst>
                          <a:tab pos="160338" algn="l"/>
                        </a:tabLst>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lr>
                          <a:schemeClr val="tx1"/>
                        </a:buClr>
                        <a:tabLst>
                          <a:tab pos="160338" algn="l"/>
                        </a:tabLst>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accent2"/>
                        </a:buClr>
                        <a:buSzPct val="60000"/>
                        <a:buFont typeface="Wingdings" pitchFamily="2" charset="2"/>
                        <a:tabLst>
                          <a:tab pos="160338" algn="l"/>
                        </a:tabLst>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lr>
                          <a:schemeClr val="tx2"/>
                        </a:buClr>
                        <a:tabLst>
                          <a:tab pos="160338" algn="l"/>
                        </a:tabLst>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Osservare, descrivere ed analizzare fenomeni appartenenti alla realtà naturale e artificiale e riconoscere nelle sue varie forme i concetti di sistema e di complessità.</a:t>
                      </a:r>
                      <a:endParaRPr kumimoji="0" lang="it-IT" altLang="it-IT" sz="1400" b="0" i="0" u="none" strike="noStrike" cap="none" normalizeH="0" baseline="0" smtClean="0">
                        <a:ln>
                          <a:noFill/>
                        </a:ln>
                        <a:solidFill>
                          <a:srgbClr val="660033"/>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692150">
                <a:tc vMerge="1">
                  <a:txBody>
                    <a:bodyPr/>
                    <a:lstStyle/>
                    <a:p>
                      <a:endParaRPr lang="it-IT"/>
                    </a:p>
                  </a:txBody>
                  <a:tcPr/>
                </a:tc>
                <a:tc>
                  <a:txBody>
                    <a:bodyPr/>
                    <a:lstStyle>
                      <a:lvl1pPr marL="342900" indent="-342900">
                        <a:spcBef>
                          <a:spcPct val="20000"/>
                        </a:spcBef>
                        <a:buClr>
                          <a:schemeClr val="hlink"/>
                        </a:buClr>
                        <a:buSzPct val="60000"/>
                        <a:buFont typeface="Wingdings" pitchFamily="2" charset="2"/>
                        <a:tabLst>
                          <a:tab pos="160338" algn="l"/>
                        </a:tabLst>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lr>
                          <a:schemeClr val="tx1"/>
                        </a:buClr>
                        <a:tabLst>
                          <a:tab pos="160338" algn="l"/>
                        </a:tabLst>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accent2"/>
                        </a:buClr>
                        <a:buSzPct val="60000"/>
                        <a:buFont typeface="Wingdings" pitchFamily="2" charset="2"/>
                        <a:tabLst>
                          <a:tab pos="160338" algn="l"/>
                        </a:tabLst>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lr>
                          <a:schemeClr val="tx2"/>
                        </a:buClr>
                        <a:tabLst>
                          <a:tab pos="160338" algn="l"/>
                        </a:tabLst>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Analizzare qualitativamente e quantitativamente fenomeni legati alle trasformazioni di energia a partire dall’esperienza.</a:t>
                      </a:r>
                      <a:endParaRPr kumimoji="0" lang="it-IT" altLang="it-IT" sz="1400" b="0" i="0" u="none" strike="noStrike" cap="none" normalizeH="0" baseline="0" smtClean="0">
                        <a:ln>
                          <a:noFill/>
                        </a:ln>
                        <a:solidFill>
                          <a:srgbClr val="660033"/>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614363">
                <a:tc vMerge="1">
                  <a:txBody>
                    <a:bodyPr/>
                    <a:lstStyle/>
                    <a:p>
                      <a:endParaRPr lang="it-IT"/>
                    </a:p>
                  </a:txBody>
                  <a:tcPr/>
                </a:tc>
                <a:tc>
                  <a:txBody>
                    <a:bodyPr/>
                    <a:lstStyle>
                      <a:lvl1pPr marL="342900" indent="-342900">
                        <a:spcBef>
                          <a:spcPct val="20000"/>
                        </a:spcBef>
                        <a:buClr>
                          <a:schemeClr val="hlink"/>
                        </a:buClr>
                        <a:buSzPct val="60000"/>
                        <a:buFont typeface="Wingdings" pitchFamily="2" charset="2"/>
                        <a:tabLst>
                          <a:tab pos="160338" algn="l"/>
                        </a:tabLst>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lr>
                          <a:schemeClr val="tx1"/>
                        </a:buClr>
                        <a:tabLst>
                          <a:tab pos="160338" algn="l"/>
                        </a:tabLst>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accent2"/>
                        </a:buClr>
                        <a:buSzPct val="60000"/>
                        <a:buFont typeface="Wingdings" pitchFamily="2" charset="2"/>
                        <a:tabLst>
                          <a:tab pos="160338" algn="l"/>
                        </a:tabLst>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lr>
                          <a:schemeClr val="tx2"/>
                        </a:buClr>
                        <a:tabLst>
                          <a:tab pos="160338" algn="l"/>
                        </a:tabLst>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Essere consapevoli delle potenzialità e dei limiti delle tecnologie nel contesto culturale e sociale in cui vengono applicate.</a:t>
                      </a:r>
                      <a:endParaRPr kumimoji="0" lang="it-IT" altLang="it-IT" sz="1400" b="0" i="0" u="none" strike="noStrike" cap="none" normalizeH="0" baseline="0" smtClean="0">
                        <a:ln>
                          <a:noFill/>
                        </a:ln>
                        <a:solidFill>
                          <a:srgbClr val="660033"/>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881063">
                <a:tc rowSpan="3">
                  <a:txBody>
                    <a:bodyPr/>
                    <a:lstStyle>
                      <a:lvl1pPr marL="342900" indent="-342900">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lr>
                          <a:schemeClr val="tx2"/>
                        </a:buClr>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it-IT" altLang="it-IT" sz="1800" b="1" i="1"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smtClean="0">
                          <a:ln>
                            <a:noFill/>
                          </a:ln>
                          <a:solidFill>
                            <a:srgbClr val="FFFF00"/>
                          </a:solidFill>
                          <a:effectLst/>
                          <a:latin typeface="Times New Roman" pitchFamily="18" charset="0"/>
                          <a:cs typeface="Times New Roman" pitchFamily="18" charset="0"/>
                        </a:rPr>
                        <a:t>4.</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smtClean="0">
                          <a:ln>
                            <a:noFill/>
                          </a:ln>
                          <a:solidFill>
                            <a:srgbClr val="FFFF00"/>
                          </a:solidFill>
                          <a:effectLst/>
                          <a:latin typeface="Times New Roman" pitchFamily="18" charset="0"/>
                          <a:cs typeface="Times New Roman" pitchFamily="18" charset="0"/>
                        </a:rPr>
                        <a:t>Asse </a:t>
                      </a:r>
                      <a:endParaRPr kumimoji="0" lang="it-IT" altLang="it-IT" sz="1800" b="0" i="0" u="none" strike="noStrike" cap="none" normalizeH="0" baseline="0" dirty="0" smtClean="0">
                        <a:ln>
                          <a:noFill/>
                        </a:ln>
                        <a:solidFill>
                          <a:srgbClr val="FFFF00"/>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800" b="1" i="1" u="none" strike="noStrike" cap="none" normalizeH="0" baseline="0" dirty="0" smtClean="0">
                          <a:ln>
                            <a:noFill/>
                          </a:ln>
                          <a:solidFill>
                            <a:srgbClr val="FFFF00"/>
                          </a:solidFill>
                          <a:effectLst/>
                          <a:latin typeface="Times New Roman" pitchFamily="18" charset="0"/>
                          <a:cs typeface="Times New Roman" pitchFamily="18" charset="0"/>
                        </a:rPr>
                        <a:t>storico-sociale</a:t>
                      </a:r>
                      <a:endParaRPr kumimoji="0" lang="it-IT" altLang="it-IT" sz="1800" b="0" i="0" u="none" strike="noStrike" cap="none" normalizeH="0" baseline="0" dirty="0" smtClean="0">
                        <a:ln>
                          <a:noFill/>
                        </a:ln>
                        <a:solidFill>
                          <a:srgbClr val="FFFF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lvl1pPr marL="342900" indent="-342900">
                        <a:spcBef>
                          <a:spcPct val="20000"/>
                        </a:spcBef>
                        <a:buClr>
                          <a:schemeClr val="hlink"/>
                        </a:buClr>
                        <a:buSzPct val="60000"/>
                        <a:buFont typeface="Wingdings" pitchFamily="2" charset="2"/>
                        <a:tabLst>
                          <a:tab pos="160338" algn="l"/>
                        </a:tabLst>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lr>
                          <a:schemeClr val="tx1"/>
                        </a:buClr>
                        <a:tabLst>
                          <a:tab pos="160338" algn="l"/>
                        </a:tabLst>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accent2"/>
                        </a:buClr>
                        <a:buSzPct val="60000"/>
                        <a:buFont typeface="Wingdings" pitchFamily="2" charset="2"/>
                        <a:tabLst>
                          <a:tab pos="160338" algn="l"/>
                        </a:tabLst>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lr>
                          <a:schemeClr val="tx2"/>
                        </a:buClr>
                        <a:tabLst>
                          <a:tab pos="160338" algn="l"/>
                        </a:tabLst>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Comprendere il cambiamento e la diversità dei tempi storici in una dimensione diacronica attraverso il confronto fra epoche e in una dimensione sincronica attraverso il confronto fra aree geografiche e culturali.</a:t>
                      </a:r>
                      <a:endParaRPr kumimoji="0" lang="it-IT" altLang="it-IT" sz="1400" b="0" i="0" u="none" strike="noStrike" cap="none" normalizeH="0" baseline="0" smtClean="0">
                        <a:ln>
                          <a:noFill/>
                        </a:ln>
                        <a:solidFill>
                          <a:srgbClr val="660033"/>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r>
              <a:tr h="881063">
                <a:tc vMerge="1">
                  <a:txBody>
                    <a:bodyPr/>
                    <a:lstStyle/>
                    <a:p>
                      <a:endParaRPr lang="it-IT"/>
                    </a:p>
                  </a:txBody>
                  <a:tcPr/>
                </a:tc>
                <a:tc>
                  <a:txBody>
                    <a:bodyPr/>
                    <a:lstStyle>
                      <a:lvl1pPr marL="342900" indent="-342900">
                        <a:spcBef>
                          <a:spcPct val="20000"/>
                        </a:spcBef>
                        <a:buClr>
                          <a:schemeClr val="hlink"/>
                        </a:buClr>
                        <a:buSzPct val="60000"/>
                        <a:buFont typeface="Wingdings" pitchFamily="2" charset="2"/>
                        <a:tabLst>
                          <a:tab pos="160338" algn="l"/>
                        </a:tabLst>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lr>
                          <a:schemeClr val="tx1"/>
                        </a:buClr>
                        <a:tabLst>
                          <a:tab pos="160338" algn="l"/>
                        </a:tabLst>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accent2"/>
                        </a:buClr>
                        <a:buSzPct val="60000"/>
                        <a:buFont typeface="Wingdings" pitchFamily="2" charset="2"/>
                        <a:tabLst>
                          <a:tab pos="160338" algn="l"/>
                        </a:tabLst>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lr>
                          <a:schemeClr val="tx2"/>
                        </a:buClr>
                        <a:tabLst>
                          <a:tab pos="160338" algn="l"/>
                        </a:tabLst>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Collocare l’esperienza personale in un sistema di regole fondato sul reciproco riconoscimento dei diritti garantiti dalla Costituzione, a tutela della persona, della collettività e dell’ambiente.</a:t>
                      </a:r>
                      <a:endParaRPr kumimoji="0" lang="it-IT" altLang="it-IT" sz="1400" b="0" i="0" u="none" strike="noStrike" cap="none" normalizeH="0" baseline="0" smtClean="0">
                        <a:ln>
                          <a:noFill/>
                        </a:ln>
                        <a:solidFill>
                          <a:srgbClr val="660033"/>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r>
              <a:tr h="685800">
                <a:tc vMerge="1">
                  <a:txBody>
                    <a:bodyPr/>
                    <a:lstStyle/>
                    <a:p>
                      <a:endParaRPr lang="it-IT"/>
                    </a:p>
                  </a:txBody>
                  <a:tcPr/>
                </a:tc>
                <a:tc>
                  <a:txBody>
                    <a:bodyPr/>
                    <a:lstStyle>
                      <a:lvl1pPr marL="342900" indent="-342900">
                        <a:spcBef>
                          <a:spcPct val="20000"/>
                        </a:spcBef>
                        <a:buClr>
                          <a:schemeClr val="hlink"/>
                        </a:buClr>
                        <a:buSzPct val="60000"/>
                        <a:buFont typeface="Wingdings" pitchFamily="2" charset="2"/>
                        <a:tabLst>
                          <a:tab pos="160338" algn="l"/>
                        </a:tabLst>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lr>
                          <a:schemeClr val="tx1"/>
                        </a:buClr>
                        <a:tabLst>
                          <a:tab pos="160338" algn="l"/>
                        </a:tabLst>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accent2"/>
                        </a:buClr>
                        <a:buSzPct val="60000"/>
                        <a:buFont typeface="Wingdings" pitchFamily="2" charset="2"/>
                        <a:tabLst>
                          <a:tab pos="160338" algn="l"/>
                        </a:tabLst>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lr>
                          <a:schemeClr val="tx2"/>
                        </a:buClr>
                        <a:tabLst>
                          <a:tab pos="160338" algn="l"/>
                        </a:tabLst>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60000"/>
                        <a:buFont typeface="Wingdings" pitchFamily="2" charset="2"/>
                        <a:tabLst>
                          <a:tab pos="160338" algn="l"/>
                        </a:tabLst>
                        <a:defRPr>
                          <a:solidFill>
                            <a:schemeClr val="tx1"/>
                          </a:solidFill>
                          <a:effectLst>
                            <a:outerShdw blurRad="38100" dist="38100" dir="2700000" algn="tl">
                              <a:srgbClr val="000000"/>
                            </a:outerShdw>
                          </a:effectLst>
                          <a:latin typeface="Verdana"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Riconoscere le caratteristiche essenziali del sistema socio economico per orientarsi nel tessuto produttivo del proprio territorio.</a:t>
                      </a:r>
                      <a:endParaRPr kumimoji="0" lang="it-IT" altLang="it-IT" sz="1400" b="0" i="0" u="none" strike="noStrike" cap="none" normalizeH="0" baseline="0" smtClean="0">
                        <a:ln>
                          <a:noFill/>
                        </a:ln>
                        <a:solidFill>
                          <a:srgbClr val="660033"/>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r>
            </a:tbl>
          </a:graphicData>
        </a:graphic>
      </p:graphicFrame>
    </p:spTree>
    <p:extLst>
      <p:ext uri="{BB962C8B-B14F-4D97-AF65-F5344CB8AC3E}">
        <p14:creationId xmlns:p14="http://schemas.microsoft.com/office/powerpoint/2010/main" val="1542545092"/>
      </p:ext>
    </p:extLst>
  </p:cSld>
  <p:clrMapOvr>
    <a:masterClrMapping/>
  </p:clrMapOvr>
  <p:transition xmlns:p14="http://schemas.microsoft.com/office/powerpoint/2010/main">
    <p:strips dir="ru"/>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0" y="277813"/>
            <a:ext cx="9144000" cy="1139825"/>
          </a:xfrm>
        </p:spPr>
        <p:txBody>
          <a:bodyPr/>
          <a:lstStyle/>
          <a:p>
            <a:r>
              <a:rPr lang="it-IT" altLang="it-IT" sz="2800" b="1" dirty="0">
                <a:solidFill>
                  <a:schemeClr val="folHlink"/>
                </a:solidFill>
              </a:rPr>
              <a:t>Competenze di base, abilità/capacità e conoscenze per l’obbligo di istruzione</a:t>
            </a:r>
            <a:r>
              <a:rPr lang="it-IT" altLang="it-IT" sz="4000" dirty="0"/>
              <a:t> </a:t>
            </a:r>
            <a:r>
              <a:rPr lang="it-IT" altLang="it-IT" sz="2000" i="1" dirty="0"/>
              <a:t>(esempio)</a:t>
            </a:r>
          </a:p>
        </p:txBody>
      </p:sp>
      <p:graphicFrame>
        <p:nvGraphicFramePr>
          <p:cNvPr id="148483" name="Group 3"/>
          <p:cNvGraphicFramePr>
            <a:graphicFrameLocks noGrp="1"/>
          </p:cNvGraphicFramePr>
          <p:nvPr>
            <p:ph idx="1"/>
            <p:extLst>
              <p:ext uri="{D42A27DB-BD31-4B8C-83A1-F6EECF244321}">
                <p14:modId xmlns:p14="http://schemas.microsoft.com/office/powerpoint/2010/main" val="1200984088"/>
              </p:ext>
            </p:extLst>
          </p:nvPr>
        </p:nvGraphicFramePr>
        <p:xfrm>
          <a:off x="179388" y="1600200"/>
          <a:ext cx="8713787" cy="4924426"/>
        </p:xfrm>
        <a:graphic>
          <a:graphicData uri="http://schemas.openxmlformats.org/drawingml/2006/table">
            <a:tbl>
              <a:tblPr/>
              <a:tblGrid>
                <a:gridCol w="2146300"/>
                <a:gridCol w="3201987"/>
                <a:gridCol w="3365500"/>
              </a:tblGrid>
              <a:tr h="423863">
                <a:tc>
                  <a:txBody>
                    <a:bodyPr/>
                    <a:lstStyle>
                      <a:lvl1pPr marL="342900" indent="-342900">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lr>
                          <a:schemeClr val="tx2"/>
                        </a:buClr>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dirty="0" smtClean="0">
                          <a:ln>
                            <a:noFill/>
                          </a:ln>
                          <a:solidFill>
                            <a:schemeClr val="accent6">
                              <a:lumMod val="75000"/>
                            </a:schemeClr>
                          </a:solidFill>
                          <a:effectLst/>
                          <a:latin typeface="Arial" charset="0"/>
                          <a:ea typeface="Times New Roman" pitchFamily="18" charset="0"/>
                          <a:cs typeface="Arial" charset="0"/>
                        </a:rPr>
                        <a:t>Competenze</a:t>
                      </a:r>
                      <a:endParaRPr kumimoji="0" lang="it-IT" altLang="it-IT" sz="2000" b="0" i="0" u="none" strike="noStrike" cap="none" normalizeH="0" baseline="0" dirty="0" smtClean="0">
                        <a:ln>
                          <a:noFill/>
                        </a:ln>
                        <a:solidFill>
                          <a:schemeClr val="accent6">
                            <a:lumMod val="75000"/>
                          </a:schemeClr>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lvl1pPr marL="342900" indent="-342900">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lr>
                          <a:schemeClr val="tx2"/>
                        </a:buClr>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chemeClr val="accent6">
                              <a:lumMod val="75000"/>
                            </a:schemeClr>
                          </a:solidFill>
                          <a:effectLst/>
                          <a:latin typeface="Arial" charset="0"/>
                          <a:ea typeface="Times New Roman" pitchFamily="18" charset="0"/>
                          <a:cs typeface="Arial" charset="0"/>
                        </a:rPr>
                        <a:t>Abilità/capacità</a:t>
                      </a:r>
                      <a:endParaRPr kumimoji="0" lang="it-IT" altLang="it-IT" sz="2000" b="0" i="0" u="none" strike="noStrike" cap="none" normalizeH="0" baseline="0" smtClean="0">
                        <a:ln>
                          <a:noFill/>
                        </a:ln>
                        <a:solidFill>
                          <a:schemeClr val="accent6">
                            <a:lumMod val="75000"/>
                          </a:schemeClr>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lvl1pPr marL="342900" indent="-342900">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lr>
                          <a:schemeClr val="tx2"/>
                        </a:buClr>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dirty="0" smtClean="0">
                          <a:ln>
                            <a:noFill/>
                          </a:ln>
                          <a:solidFill>
                            <a:schemeClr val="accent6">
                              <a:lumMod val="75000"/>
                            </a:schemeClr>
                          </a:solidFill>
                          <a:effectLst/>
                          <a:latin typeface="Arial" charset="0"/>
                          <a:ea typeface="Times New Roman" pitchFamily="18" charset="0"/>
                          <a:cs typeface="Arial" charset="0"/>
                        </a:rPr>
                        <a:t>Conoscenze</a:t>
                      </a:r>
                      <a:endParaRPr kumimoji="0" lang="it-IT" altLang="it-IT" sz="2000" b="0" i="0" u="none" strike="noStrike" cap="none" normalizeH="0" baseline="0" dirty="0" smtClean="0">
                        <a:ln>
                          <a:noFill/>
                        </a:ln>
                        <a:solidFill>
                          <a:schemeClr val="accent6">
                            <a:lumMod val="75000"/>
                          </a:schemeClr>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r>
              <a:tr h="4500563">
                <a:tc>
                  <a:txBody>
                    <a:bodyPr/>
                    <a:lstStyle>
                      <a:lvl1pPr marL="342900" indent="-342900">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lr>
                          <a:schemeClr val="tx2"/>
                        </a:buClr>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smtClean="0">
                          <a:ln>
                            <a:noFill/>
                          </a:ln>
                          <a:solidFill>
                            <a:srgbClr val="660033"/>
                          </a:solidFill>
                          <a:effectLst/>
                          <a:latin typeface="Times New Roman" pitchFamily="18" charset="0"/>
                          <a:cs typeface="Times New Roman" pitchFamily="18" charset="0"/>
                        </a:rPr>
                        <a:t>     Padroneggiare gli strumenti espressivi ed argomentativi indispensabili per gestire l’interazione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smtClean="0">
                          <a:ln>
                            <a:noFill/>
                          </a:ln>
                          <a:solidFill>
                            <a:srgbClr val="660033"/>
                          </a:solidFill>
                          <a:effectLst/>
                          <a:latin typeface="Times New Roman" pitchFamily="18" charset="0"/>
                          <a:cs typeface="Times New Roman" pitchFamily="18" charset="0"/>
                        </a:rPr>
                        <a:t>     comunicativa verbale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smtClean="0">
                          <a:ln>
                            <a:noFill/>
                          </a:ln>
                          <a:solidFill>
                            <a:srgbClr val="660033"/>
                          </a:solidFill>
                          <a:effectLst/>
                          <a:latin typeface="Times New Roman" pitchFamily="18" charset="0"/>
                          <a:cs typeface="Times New Roman" pitchFamily="18" charset="0"/>
                        </a:rPr>
                        <a:t>     in vari contesti</a:t>
                      </a:r>
                      <a:endParaRPr kumimoji="0" lang="it-IT" altLang="it-IT" sz="1800" b="1" i="0" u="none" strike="noStrike" cap="none" normalizeH="0" baseline="0" smtClean="0">
                        <a:ln>
                          <a:noFill/>
                        </a:ln>
                        <a:solidFill>
                          <a:srgbClr val="660033"/>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CC"/>
                    </a:solidFill>
                  </a:tcPr>
                </a:tc>
                <a:tc>
                  <a:txBody>
                    <a:bodyPr/>
                    <a:lstStyle>
                      <a:lvl1pPr marL="342900" indent="-342900">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lr>
                          <a:schemeClr val="tx2"/>
                        </a:buClr>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Comprendere il messaggio contenuto in un testo orale</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Cogliere le relazioni logiche tra le varie componenti di un testo orale</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Esporre in modo chiaro, logico e coerente esperienze vissute o testi ascoltati</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Riconoscere differenti registri comunicativi di un testo orale</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Affrontare molteplici situazioni comunicative scambiando informazioni e idee per esprimere anche il proprio punto di vista</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Individuare il punto di vista dell’altro in contesti formali e informali</a:t>
                      </a:r>
                      <a:endParaRPr kumimoji="0" lang="it-IT" altLang="it-IT" sz="1400" b="0" i="0" u="none" strike="noStrike" cap="none" normalizeH="0" baseline="0" smtClean="0">
                        <a:ln>
                          <a:noFill/>
                        </a:ln>
                        <a:solidFill>
                          <a:srgbClr val="660033"/>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33"/>
                    </a:solidFill>
                  </a:tcPr>
                </a:tc>
                <a:tc>
                  <a:txBody>
                    <a:bodyPr/>
                    <a:lstStyle>
                      <a:lvl1pPr marL="342900" indent="-342900">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lr>
                          <a:schemeClr val="tx2"/>
                        </a:buClr>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Principali strutture grammaticali della lingua italiana</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Elementi di base delle funzioni della lingua</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Lessico fondamentale per la gestione di semplici comunicazioni orali in contesti formali e informali</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Contesto, scopo e destinatario della comunicazione</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Codici fondamentali della comunicazione orale, verbale e non verbale</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660033"/>
                          </a:solidFill>
                          <a:effectLst/>
                          <a:latin typeface="Times New Roman" pitchFamily="18" charset="0"/>
                          <a:cs typeface="Times New Roman" pitchFamily="18" charset="0"/>
                        </a:rPr>
                        <a:t>Principi di organizzazione del discorso, narrativo, espositivo, argomentativo</a:t>
                      </a:r>
                      <a:endParaRPr kumimoji="0" lang="it-IT" altLang="it-IT" sz="1400" b="0" i="0" u="none" strike="noStrike" cap="none" normalizeH="0" baseline="0" smtClean="0">
                        <a:ln>
                          <a:noFill/>
                        </a:ln>
                        <a:solidFill>
                          <a:srgbClr val="660033"/>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bl>
          </a:graphicData>
        </a:graphic>
      </p:graphicFrame>
    </p:spTree>
    <p:extLst>
      <p:ext uri="{BB962C8B-B14F-4D97-AF65-F5344CB8AC3E}">
        <p14:creationId xmlns:p14="http://schemas.microsoft.com/office/powerpoint/2010/main" val="1012154387"/>
      </p:ext>
    </p:extLst>
  </p:cSld>
  <p:clrMapOvr>
    <a:masterClrMapping/>
  </p:clrMapOvr>
  <p:transition xmlns:p14="http://schemas.microsoft.com/office/powerpoint/2010/main">
    <p:strips dir="ru"/>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638"/>
            <a:ext cx="7708392" cy="1143000"/>
          </a:xfrm>
        </p:spPr>
        <p:txBody>
          <a:bodyPr>
            <a:normAutofit/>
          </a:bodyPr>
          <a:lstStyle/>
          <a:p>
            <a:pPr algn="ctr"/>
            <a:r>
              <a:rPr lang="it-IT" sz="3300" b="1" dirty="0" smtClean="0">
                <a:effectLst/>
              </a:rPr>
              <a:t>Il processo </a:t>
            </a:r>
            <a:r>
              <a:rPr lang="it-IT" sz="3300" b="1" i="1" dirty="0" smtClean="0">
                <a:effectLst/>
              </a:rPr>
              <a:t>verso</a:t>
            </a:r>
            <a:r>
              <a:rPr lang="it-IT" sz="3300" b="1" dirty="0" smtClean="0">
                <a:effectLst/>
              </a:rPr>
              <a:t> le competenze</a:t>
            </a:r>
            <a:endParaRPr lang="it-IT" sz="3300" b="1" dirty="0">
              <a:effectLst/>
            </a:endParaRPr>
          </a:p>
        </p:txBody>
      </p:sp>
      <p:sp>
        <p:nvSpPr>
          <p:cNvPr id="3" name="Segnaposto contenuto 2"/>
          <p:cNvSpPr>
            <a:spLocks noGrp="1"/>
          </p:cNvSpPr>
          <p:nvPr>
            <p:ph idx="1"/>
          </p:nvPr>
        </p:nvSpPr>
        <p:spPr>
          <a:xfrm>
            <a:off x="1357290" y="1643050"/>
            <a:ext cx="7498080" cy="4800600"/>
          </a:xfrm>
        </p:spPr>
        <p:txBody>
          <a:bodyPr/>
          <a:lstStyle/>
          <a:p>
            <a:pPr algn="ctr">
              <a:buNone/>
            </a:pPr>
            <a:r>
              <a:rPr lang="it-IT" dirty="0" smtClean="0"/>
              <a:t>Progettazione curricolare per competenze</a:t>
            </a:r>
          </a:p>
          <a:p>
            <a:pPr algn="ctr">
              <a:buNone/>
            </a:pPr>
            <a:endParaRPr lang="it-IT" dirty="0" smtClean="0"/>
          </a:p>
          <a:p>
            <a:pPr algn="ctr">
              <a:buNone/>
            </a:pPr>
            <a:endParaRPr lang="it-IT" dirty="0" smtClean="0"/>
          </a:p>
          <a:p>
            <a:pPr algn="ctr">
              <a:buNone/>
            </a:pPr>
            <a:r>
              <a:rPr lang="it-IT" dirty="0" smtClean="0"/>
              <a:t>Valutazione delle competenze</a:t>
            </a:r>
          </a:p>
          <a:p>
            <a:pPr algn="ctr">
              <a:buNone/>
            </a:pPr>
            <a:endParaRPr lang="it-IT" dirty="0" smtClean="0"/>
          </a:p>
          <a:p>
            <a:pPr algn="ctr">
              <a:buNone/>
            </a:pPr>
            <a:endParaRPr lang="it-IT" dirty="0" smtClean="0"/>
          </a:p>
          <a:p>
            <a:pPr algn="ctr">
              <a:buNone/>
            </a:pPr>
            <a:r>
              <a:rPr lang="it-IT" dirty="0" smtClean="0"/>
              <a:t>Certificazione delle competenze</a:t>
            </a:r>
          </a:p>
          <a:p>
            <a:endParaRPr lang="it-IT" dirty="0" smtClean="0"/>
          </a:p>
          <a:p>
            <a:endParaRPr lang="it-IT" dirty="0"/>
          </a:p>
        </p:txBody>
      </p:sp>
      <p:sp>
        <p:nvSpPr>
          <p:cNvPr id="4" name="AutoShape 5"/>
          <p:cNvSpPr>
            <a:spLocks noChangeArrowheads="1"/>
          </p:cNvSpPr>
          <p:nvPr/>
        </p:nvSpPr>
        <p:spPr bwMode="auto">
          <a:xfrm>
            <a:off x="4788024" y="2420888"/>
            <a:ext cx="647700" cy="928694"/>
          </a:xfrm>
          <a:prstGeom prst="downArrow">
            <a:avLst>
              <a:gd name="adj1" fmla="val 50000"/>
              <a:gd name="adj2" fmla="val 25000"/>
            </a:avLst>
          </a:prstGeom>
          <a:solidFill>
            <a:schemeClr val="accent2"/>
          </a:solidFill>
          <a:ln w="9525">
            <a:solidFill>
              <a:schemeClr val="tx1"/>
            </a:solidFill>
            <a:miter lim="800000"/>
            <a:headEnd/>
            <a:tailEnd/>
          </a:ln>
        </p:spPr>
        <p:txBody>
          <a:bodyPr wrap="none" anchor="ctr"/>
          <a:lstStyle/>
          <a:p>
            <a:endParaRPr lang="it-IT"/>
          </a:p>
        </p:txBody>
      </p:sp>
      <p:sp>
        <p:nvSpPr>
          <p:cNvPr id="5" name="AutoShape 5"/>
          <p:cNvSpPr>
            <a:spLocks noChangeArrowheads="1"/>
          </p:cNvSpPr>
          <p:nvPr/>
        </p:nvSpPr>
        <p:spPr bwMode="auto">
          <a:xfrm>
            <a:off x="4860032" y="4077072"/>
            <a:ext cx="647700" cy="785818"/>
          </a:xfrm>
          <a:prstGeom prst="downArrow">
            <a:avLst>
              <a:gd name="adj1" fmla="val 50000"/>
              <a:gd name="adj2" fmla="val 25000"/>
            </a:avLst>
          </a:prstGeom>
          <a:solidFill>
            <a:srgbClr val="92D050"/>
          </a:solidFill>
          <a:ln w="9525">
            <a:solidFill>
              <a:schemeClr val="tx1"/>
            </a:solidFill>
            <a:miter lim="800000"/>
            <a:headEnd/>
            <a:tailEnd/>
          </a:ln>
        </p:spPr>
        <p:txBody>
          <a:bodyPr wrap="none" anchor="ctr"/>
          <a:lstStyle/>
          <a:p>
            <a:endParaRPr lang="it-IT"/>
          </a:p>
        </p:txBody>
      </p:sp>
    </p:spTree>
    <p:extLst>
      <p:ext uri="{BB962C8B-B14F-4D97-AF65-F5344CB8AC3E}">
        <p14:creationId xmlns:p14="http://schemas.microsoft.com/office/powerpoint/2010/main" val="196081745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260648"/>
            <a:ext cx="7818072" cy="1143000"/>
          </a:xfrm>
        </p:spPr>
        <p:txBody>
          <a:bodyPr>
            <a:normAutofit fontScale="90000"/>
          </a:bodyPr>
          <a:lstStyle/>
          <a:p>
            <a:pPr algn="ctr"/>
            <a:r>
              <a:rPr lang="it-IT" b="1" dirty="0" smtClean="0">
                <a:solidFill>
                  <a:srgbClr val="FF0000"/>
                </a:solidFill>
                <a:effectLst>
                  <a:outerShdw blurRad="38100" dist="38100" dir="2700000" algn="tl">
                    <a:srgbClr val="000000">
                      <a:alpha val="43137"/>
                    </a:srgbClr>
                  </a:outerShdw>
                </a:effectLst>
              </a:rPr>
              <a:t>Progettazione curricolare per competenze</a:t>
            </a:r>
            <a:r>
              <a:rPr lang="it-IT" b="1" dirty="0" smtClean="0">
                <a:solidFill>
                  <a:srgbClr val="FF0000"/>
                </a:solidFill>
                <a:effectLst>
                  <a:outerShdw blurRad="38100" dist="38100" dir="2700000" algn="tl" rotWithShape="0">
                    <a:srgbClr val="000000">
                      <a:alpha val="43137"/>
                    </a:srgbClr>
                  </a:outerShdw>
                </a:effectLst>
              </a:rPr>
              <a:t> a </a:t>
            </a:r>
            <a:r>
              <a:rPr lang="it-IT" b="1" dirty="0">
                <a:solidFill>
                  <a:srgbClr val="FF0000"/>
                </a:solidFill>
                <a:effectLst>
                  <a:outerShdw blurRad="38100" dist="38100" dir="2700000" algn="tl" rotWithShape="0">
                    <a:srgbClr val="000000">
                      <a:alpha val="43137"/>
                    </a:srgbClr>
                  </a:outerShdw>
                </a:effectLst>
              </a:rPr>
              <a:t>livello di </a:t>
            </a:r>
            <a:r>
              <a:rPr lang="it-IT" b="1" i="1" dirty="0">
                <a:solidFill>
                  <a:srgbClr val="FF0000"/>
                </a:solidFill>
                <a:effectLst>
                  <a:outerShdw blurRad="38100" dist="38100" dir="2700000" algn="tl" rotWithShape="0">
                    <a:srgbClr val="000000">
                      <a:alpha val="43137"/>
                    </a:srgbClr>
                  </a:outerShdw>
                </a:effectLst>
              </a:rPr>
              <a:t>team</a:t>
            </a:r>
            <a:r>
              <a:rPr lang="it-IT" b="1" dirty="0">
                <a:solidFill>
                  <a:srgbClr val="FF0000"/>
                </a:solidFill>
                <a:effectLst>
                  <a:outerShdw blurRad="38100" dist="38100" dir="2700000" algn="tl" rotWithShape="0">
                    <a:srgbClr val="000000">
                      <a:alpha val="43137"/>
                    </a:srgbClr>
                  </a:outerShdw>
                </a:effectLst>
              </a:rPr>
              <a:t> docente o </a:t>
            </a:r>
            <a:r>
              <a:rPr lang="it-IT" b="1" dirty="0" smtClean="0">
                <a:solidFill>
                  <a:srgbClr val="FF0000"/>
                </a:solidFill>
                <a:effectLst>
                  <a:outerShdw blurRad="38100" dist="38100" dir="2700000" algn="tl" rotWithShape="0">
                    <a:srgbClr val="000000">
                      <a:alpha val="43137"/>
                    </a:srgbClr>
                  </a:outerShdw>
                </a:effectLst>
              </a:rPr>
              <a:t>singolo </a:t>
            </a:r>
            <a:r>
              <a:rPr lang="it-IT" b="1" dirty="0">
                <a:solidFill>
                  <a:srgbClr val="FF0000"/>
                </a:solidFill>
                <a:effectLst>
                  <a:outerShdw blurRad="38100" dist="38100" dir="2700000" algn="tl" rotWithShape="0">
                    <a:srgbClr val="000000">
                      <a:alpha val="43137"/>
                    </a:srgbClr>
                  </a:outerShdw>
                </a:effectLst>
              </a:rPr>
              <a:t>insegnante </a:t>
            </a:r>
          </a:p>
        </p:txBody>
      </p:sp>
      <p:sp>
        <p:nvSpPr>
          <p:cNvPr id="3" name="Segnaposto contenuto 2"/>
          <p:cNvSpPr>
            <a:spLocks noGrp="1"/>
          </p:cNvSpPr>
          <p:nvPr>
            <p:ph idx="1"/>
          </p:nvPr>
        </p:nvSpPr>
        <p:spPr>
          <a:xfrm>
            <a:off x="1000100" y="1628796"/>
            <a:ext cx="7933588" cy="4800600"/>
          </a:xfrm>
        </p:spPr>
        <p:txBody>
          <a:bodyPr>
            <a:normAutofit/>
          </a:bodyPr>
          <a:lstStyle/>
          <a:p>
            <a:pPr marL="596646" indent="-514350">
              <a:buNone/>
            </a:pPr>
            <a:r>
              <a:rPr lang="it-IT" dirty="0" smtClean="0"/>
              <a:t>	</a:t>
            </a:r>
          </a:p>
          <a:p>
            <a:pPr>
              <a:buNone/>
            </a:pPr>
            <a:endParaRPr lang="it-IT" sz="2200" b="1" u="sng" dirty="0" smtClean="0"/>
          </a:p>
          <a:p>
            <a:r>
              <a:rPr lang="it-IT" sz="2700" dirty="0" smtClean="0"/>
              <a:t>Progettazione per </a:t>
            </a:r>
            <a:r>
              <a:rPr lang="it-IT" sz="2700" b="1" dirty="0" smtClean="0"/>
              <a:t>Unità di Competenza (</a:t>
            </a:r>
            <a:r>
              <a:rPr lang="it-IT" sz="2700" b="1" dirty="0" err="1" smtClean="0"/>
              <a:t>UdC</a:t>
            </a:r>
            <a:r>
              <a:rPr lang="it-IT" sz="2700" b="1" dirty="0" smtClean="0"/>
              <a:t>) </a:t>
            </a:r>
          </a:p>
          <a:p>
            <a:pPr marL="82296" indent="0">
              <a:buNone/>
            </a:pPr>
            <a:endParaRPr lang="it-IT" dirty="0" smtClean="0"/>
          </a:p>
          <a:p>
            <a:pPr marL="82296" indent="0">
              <a:buNone/>
            </a:pPr>
            <a:endParaRPr lang="it-IT" dirty="0" smtClean="0"/>
          </a:p>
          <a:p>
            <a:pPr marL="82296" indent="0" algn="ctr">
              <a:buNone/>
            </a:pPr>
            <a:r>
              <a:rPr lang="it-IT" sz="3000" dirty="0" smtClean="0"/>
              <a:t>(vedi: Modello sperimentazione Unifi-USR Toscana </a:t>
            </a:r>
            <a:r>
              <a:rPr lang="it-IT" dirty="0" smtClean="0"/>
              <a:t>- </a:t>
            </a:r>
            <a:r>
              <a:rPr lang="it-IT" b="1" dirty="0" smtClean="0"/>
              <a:t>Allegati G I </a:t>
            </a:r>
            <a:r>
              <a:rPr lang="it-IT" b="1" dirty="0" smtClean="0"/>
              <a:t>ciclo</a:t>
            </a:r>
            <a:r>
              <a:rPr lang="it-IT" dirty="0" smtClean="0"/>
              <a:t>)</a:t>
            </a:r>
            <a:endParaRPr lang="it-IT" dirty="0" smtClean="0"/>
          </a:p>
          <a:p>
            <a:pPr>
              <a:buNone/>
            </a:pPr>
            <a:endParaRPr lang="it-IT" dirty="0"/>
          </a:p>
        </p:txBody>
      </p:sp>
      <p:sp>
        <p:nvSpPr>
          <p:cNvPr id="4" name="Freccia in giù 3"/>
          <p:cNvSpPr/>
          <p:nvPr/>
        </p:nvSpPr>
        <p:spPr>
          <a:xfrm>
            <a:off x="4357686" y="3356992"/>
            <a:ext cx="857256"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5964498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42976" y="3429000"/>
            <a:ext cx="7790712" cy="3214710"/>
          </a:xfrm>
        </p:spPr>
        <p:txBody>
          <a:bodyPr>
            <a:normAutofit fontScale="25000" lnSpcReduction="20000"/>
          </a:bodyPr>
          <a:lstStyle/>
          <a:p>
            <a:pPr algn="ctr"/>
            <a:endParaRPr lang="it-IT" dirty="0" smtClean="0"/>
          </a:p>
          <a:p>
            <a:pPr algn="ctr"/>
            <a:endParaRPr lang="it-IT" dirty="0"/>
          </a:p>
          <a:p>
            <a:pPr algn="ctr">
              <a:buNone/>
            </a:pPr>
            <a:r>
              <a:rPr lang="it-IT" sz="9600" dirty="0" smtClean="0"/>
              <a:t>Documentazione: </a:t>
            </a:r>
          </a:p>
          <a:p>
            <a:pPr algn="ctr">
              <a:buNone/>
            </a:pPr>
            <a:r>
              <a:rPr lang="it-IT" sz="9600" b="1" i="1" dirty="0" smtClean="0"/>
              <a:t>“Progettazione di Unità di Competenza  </a:t>
            </a:r>
          </a:p>
          <a:p>
            <a:pPr algn="ctr">
              <a:buNone/>
            </a:pPr>
            <a:r>
              <a:rPr lang="it-IT" sz="9600" b="1" i="1" dirty="0" smtClean="0"/>
              <a:t>per il curricolo verticale”</a:t>
            </a:r>
          </a:p>
          <a:p>
            <a:pPr marL="82296" indent="0" algn="ctr">
              <a:buNone/>
            </a:pPr>
            <a:endParaRPr lang="it-IT" dirty="0" smtClean="0"/>
          </a:p>
          <a:p>
            <a:pPr marL="82296" indent="0" algn="ctr">
              <a:buNone/>
            </a:pPr>
            <a:r>
              <a:rPr lang="it-IT" sz="7400" dirty="0" smtClean="0"/>
              <a:t>Linee Guida e Esempi di Unità di Competenza scaricabili all’indirizzo</a:t>
            </a:r>
          </a:p>
          <a:p>
            <a:pPr algn="ctr">
              <a:buNone/>
            </a:pPr>
            <a:endParaRPr lang="it-IT" sz="7400" dirty="0" smtClean="0">
              <a:solidFill>
                <a:srgbClr val="0070C0"/>
              </a:solidFill>
            </a:endParaRPr>
          </a:p>
          <a:p>
            <a:pPr algn="ctr">
              <a:buNone/>
            </a:pPr>
            <a:r>
              <a:rPr lang="it-IT" sz="9600" dirty="0" smtClean="0">
                <a:solidFill>
                  <a:srgbClr val="0070C0"/>
                </a:solidFill>
              </a:rPr>
              <a:t>http://www.toscana.istruzione.it/</a:t>
            </a:r>
            <a:r>
              <a:rPr lang="it-IT" sz="9600" dirty="0" err="1" smtClean="0">
                <a:solidFill>
                  <a:srgbClr val="0070C0"/>
                </a:solidFill>
              </a:rPr>
              <a:t>sfogliatore</a:t>
            </a:r>
            <a:r>
              <a:rPr lang="it-IT" sz="9600" dirty="0" smtClean="0">
                <a:solidFill>
                  <a:srgbClr val="0070C0"/>
                </a:solidFill>
              </a:rPr>
              <a:t>/</a:t>
            </a:r>
            <a:r>
              <a:rPr lang="it-IT" sz="9600" dirty="0" err="1" smtClean="0">
                <a:solidFill>
                  <a:srgbClr val="0070C0"/>
                </a:solidFill>
              </a:rPr>
              <a:t>login.php</a:t>
            </a:r>
            <a:endParaRPr lang="it-IT" sz="9600" dirty="0" smtClean="0">
              <a:solidFill>
                <a:srgbClr val="0070C0"/>
              </a:solidFill>
            </a:endParaRPr>
          </a:p>
          <a:p>
            <a:pPr algn="ctr">
              <a:buNone/>
            </a:pPr>
            <a:endParaRPr lang="it-IT" sz="9600" dirty="0" smtClean="0">
              <a:solidFill>
                <a:srgbClr val="0070C0"/>
              </a:solidFill>
            </a:endParaRPr>
          </a:p>
          <a:p>
            <a:pPr algn="ctr">
              <a:buNone/>
            </a:pPr>
            <a:r>
              <a:rPr lang="it-IT" sz="9600" dirty="0" smtClean="0">
                <a:solidFill>
                  <a:srgbClr val="0070C0"/>
                </a:solidFill>
              </a:rPr>
              <a:t>password: </a:t>
            </a:r>
            <a:r>
              <a:rPr lang="it-IT" sz="9600" dirty="0" err="1" smtClean="0">
                <a:solidFill>
                  <a:srgbClr val="0070C0"/>
                </a:solidFill>
              </a:rPr>
              <a:t>Formarete</a:t>
            </a:r>
            <a:endParaRPr lang="it-IT" sz="9600" dirty="0" smtClean="0"/>
          </a:p>
        </p:txBody>
      </p:sp>
      <p:pic>
        <p:nvPicPr>
          <p:cNvPr id="2051" name="Picture 3"/>
          <p:cNvPicPr>
            <a:picLocks noChangeAspect="1" noChangeArrowheads="1"/>
          </p:cNvPicPr>
          <p:nvPr/>
        </p:nvPicPr>
        <p:blipFill>
          <a:blip r:embed="rId3"/>
          <a:srcRect/>
          <a:stretch>
            <a:fillRect/>
          </a:stretch>
        </p:blipFill>
        <p:spPr bwMode="auto">
          <a:xfrm>
            <a:off x="2786050" y="357166"/>
            <a:ext cx="4144396" cy="3214710"/>
          </a:xfrm>
          <a:prstGeom prst="rect">
            <a:avLst/>
          </a:prstGeom>
          <a:noFill/>
          <a:ln w="9525">
            <a:noFill/>
            <a:miter lim="800000"/>
            <a:headEnd/>
            <a:tailEnd/>
          </a:ln>
          <a:effectLst/>
        </p:spPr>
      </p:pic>
    </p:spTree>
    <p:extLst>
      <p:ext uri="{BB962C8B-B14F-4D97-AF65-F5344CB8AC3E}">
        <p14:creationId xmlns:p14="http://schemas.microsoft.com/office/powerpoint/2010/main" val="416383028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1538" y="274638"/>
            <a:ext cx="7862150" cy="1143000"/>
          </a:xfrm>
        </p:spPr>
        <p:txBody>
          <a:bodyPr>
            <a:normAutofit fontScale="90000"/>
          </a:bodyPr>
          <a:lstStyle/>
          <a:p>
            <a:pPr algn="ctr"/>
            <a:r>
              <a:rPr lang="it-IT" b="1" dirty="0" smtClean="0">
                <a:effectLst/>
              </a:rPr>
              <a:t>Valutazione e certificazione </a:t>
            </a:r>
            <a:br>
              <a:rPr lang="it-IT" b="1" dirty="0" smtClean="0">
                <a:effectLst/>
              </a:rPr>
            </a:br>
            <a:r>
              <a:rPr lang="it-IT" b="1" dirty="0" smtClean="0">
                <a:effectLst/>
              </a:rPr>
              <a:t>delle competenze </a:t>
            </a:r>
            <a:endParaRPr lang="it-IT" b="1" dirty="0">
              <a:effectLst/>
            </a:endParaRPr>
          </a:p>
        </p:txBody>
      </p:sp>
      <p:sp>
        <p:nvSpPr>
          <p:cNvPr id="3" name="Segnaposto contenuto 2"/>
          <p:cNvSpPr>
            <a:spLocks noGrp="1"/>
          </p:cNvSpPr>
          <p:nvPr>
            <p:ph idx="1"/>
          </p:nvPr>
        </p:nvSpPr>
        <p:spPr>
          <a:xfrm>
            <a:off x="1214414" y="1447800"/>
            <a:ext cx="7719274" cy="5053034"/>
          </a:xfrm>
        </p:spPr>
        <p:txBody>
          <a:bodyPr>
            <a:normAutofit fontScale="85000" lnSpcReduction="10000"/>
          </a:bodyPr>
          <a:lstStyle/>
          <a:p>
            <a:endParaRPr lang="it-IT" dirty="0" smtClean="0"/>
          </a:p>
          <a:p>
            <a:pPr algn="just">
              <a:buNone/>
            </a:pPr>
            <a:r>
              <a:rPr lang="it-IT" b="1" dirty="0" smtClean="0"/>
              <a:t>A che cosa serve la certificazione delle competenze?</a:t>
            </a:r>
            <a:r>
              <a:rPr lang="it-IT" dirty="0" smtClean="0"/>
              <a:t> </a:t>
            </a:r>
          </a:p>
          <a:p>
            <a:pPr algn="just"/>
            <a:r>
              <a:rPr lang="it-IT" dirty="0" smtClean="0"/>
              <a:t>il documento di certificazione non sostituisce il documento di valutazione degli apprendimenti e del comportamento degli alunni, ma si accompagna a questo in modo da aggiungere informazioni utili in senso qualitativo, descrivendo i risultati del processo formativo, quinquennale o triennale, compiuto dall’alunno.</a:t>
            </a:r>
          </a:p>
          <a:p>
            <a:endParaRPr lang="it-IT" dirty="0" smtClean="0"/>
          </a:p>
          <a:p>
            <a:r>
              <a:rPr lang="it-IT" dirty="0" smtClean="0"/>
              <a:t>Funzione valutativa, </a:t>
            </a:r>
            <a:r>
              <a:rPr lang="it-IT" dirty="0" err="1" smtClean="0"/>
              <a:t>autovalutativa</a:t>
            </a:r>
            <a:r>
              <a:rPr lang="it-IT" dirty="0" smtClean="0"/>
              <a:t>, orientativa</a:t>
            </a:r>
            <a:endParaRPr lang="it-IT" dirty="0"/>
          </a:p>
        </p:txBody>
      </p:sp>
    </p:spTree>
    <p:extLst>
      <p:ext uri="{BB962C8B-B14F-4D97-AF65-F5344CB8AC3E}">
        <p14:creationId xmlns:p14="http://schemas.microsoft.com/office/powerpoint/2010/main" val="407049828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4414" y="274638"/>
            <a:ext cx="7719274" cy="1143000"/>
          </a:xfrm>
        </p:spPr>
        <p:txBody>
          <a:bodyPr>
            <a:normAutofit fontScale="90000"/>
          </a:bodyPr>
          <a:lstStyle/>
          <a:p>
            <a:pPr algn="ctr"/>
            <a:r>
              <a:rPr lang="it-IT" sz="3600" b="1" dirty="0" smtClean="0">
                <a:effectLst/>
              </a:rPr>
              <a:t>La certificazione delle competenze </a:t>
            </a:r>
            <a:r>
              <a:rPr lang="it-IT" b="1" dirty="0" smtClean="0">
                <a:effectLst/>
              </a:rPr>
              <a:t/>
            </a:r>
            <a:br>
              <a:rPr lang="it-IT" b="1" dirty="0" smtClean="0">
                <a:effectLst/>
              </a:rPr>
            </a:br>
            <a:r>
              <a:rPr lang="it-IT" b="1" dirty="0" smtClean="0">
                <a:solidFill>
                  <a:srgbClr val="FF0000"/>
                </a:solidFill>
                <a:effectLst/>
              </a:rPr>
              <a:t>I ciclo</a:t>
            </a:r>
            <a:r>
              <a:rPr lang="it-IT" b="1" dirty="0" smtClean="0">
                <a:effectLst/>
              </a:rPr>
              <a:t> </a:t>
            </a:r>
            <a:br>
              <a:rPr lang="it-IT" b="1" dirty="0" smtClean="0">
                <a:effectLst/>
              </a:rPr>
            </a:br>
            <a:r>
              <a:rPr lang="it-IT" sz="2200" b="1" dirty="0" smtClean="0">
                <a:effectLst/>
              </a:rPr>
              <a:t>CM 3/2015; Nota MIUR 2017 e </a:t>
            </a:r>
            <a:r>
              <a:rPr lang="it-IT" sz="2200" b="1" dirty="0" err="1" smtClean="0">
                <a:effectLst/>
              </a:rPr>
              <a:t>succ</a:t>
            </a:r>
            <a:r>
              <a:rPr lang="it-IT" sz="2200" b="1" dirty="0" smtClean="0">
                <a:effectLst/>
              </a:rPr>
              <a:t>.</a:t>
            </a:r>
            <a:endParaRPr lang="it-IT" sz="2200" b="1" dirty="0">
              <a:effectLst/>
            </a:endParaRPr>
          </a:p>
        </p:txBody>
      </p:sp>
      <p:sp>
        <p:nvSpPr>
          <p:cNvPr id="3" name="Segnaposto contenuto 2"/>
          <p:cNvSpPr>
            <a:spLocks noGrp="1"/>
          </p:cNvSpPr>
          <p:nvPr>
            <p:ph idx="1"/>
          </p:nvPr>
        </p:nvSpPr>
        <p:spPr>
          <a:xfrm>
            <a:off x="1435608" y="1447800"/>
            <a:ext cx="7498080" cy="5195910"/>
          </a:xfrm>
        </p:spPr>
        <p:txBody>
          <a:bodyPr>
            <a:normAutofit lnSpcReduction="10000"/>
          </a:bodyPr>
          <a:lstStyle/>
          <a:p>
            <a:endParaRPr lang="it-IT" dirty="0" smtClean="0"/>
          </a:p>
          <a:p>
            <a:r>
              <a:rPr lang="it-IT" dirty="0" smtClean="0"/>
              <a:t>Sono previste due schede di certificazione: </a:t>
            </a:r>
          </a:p>
          <a:p>
            <a:pPr>
              <a:buNone/>
            </a:pPr>
            <a:r>
              <a:rPr lang="it-IT" dirty="0" smtClean="0"/>
              <a:t>	-1 per la scuola </a:t>
            </a:r>
            <a:r>
              <a:rPr lang="it-IT" dirty="0" smtClean="0">
                <a:hlinkClick r:id="rId3" action="ppaction://hlinkfile"/>
              </a:rPr>
              <a:t>primaria</a:t>
            </a:r>
            <a:r>
              <a:rPr lang="it-IT" dirty="0" smtClean="0"/>
              <a:t>; </a:t>
            </a:r>
          </a:p>
          <a:p>
            <a:pPr>
              <a:buNone/>
            </a:pPr>
            <a:r>
              <a:rPr lang="it-IT" dirty="0" smtClean="0"/>
              <a:t>	-1 per la scuola </a:t>
            </a:r>
            <a:r>
              <a:rPr lang="it-IT" dirty="0" smtClean="0">
                <a:hlinkClick r:id="rId4" action="ppaction://hlinkfile"/>
              </a:rPr>
              <a:t>secondaria di I grado</a:t>
            </a:r>
            <a:endParaRPr lang="it-IT" dirty="0" smtClean="0"/>
          </a:p>
          <a:p>
            <a:endParaRPr lang="it-IT" dirty="0" smtClean="0"/>
          </a:p>
          <a:p>
            <a:pPr algn="just"/>
            <a:r>
              <a:rPr lang="it-IT" dirty="0" smtClean="0"/>
              <a:t>Le competenze oggetto della certificazione sono quelle previste dal </a:t>
            </a:r>
            <a:r>
              <a:rPr lang="it-IT" b="1" dirty="0" smtClean="0"/>
              <a:t>Profilo dello studente</a:t>
            </a:r>
            <a:r>
              <a:rPr lang="it-IT" dirty="0" smtClean="0"/>
              <a:t> contenuto nelle </a:t>
            </a:r>
            <a:r>
              <a:rPr lang="it-IT" i="1" dirty="0" smtClean="0"/>
              <a:t>Indicazioni Nazionali per il curricolo (2012) </a:t>
            </a:r>
          </a:p>
          <a:p>
            <a:pPr>
              <a:buNone/>
            </a:pPr>
            <a:endParaRPr lang="it-IT" i="1" dirty="0" smtClean="0"/>
          </a:p>
          <a:p>
            <a:endParaRPr lang="it-IT" i="1" dirty="0" smtClean="0"/>
          </a:p>
          <a:p>
            <a:endParaRPr lang="it-IT" i="1" dirty="0" smtClean="0"/>
          </a:p>
          <a:p>
            <a:endParaRPr lang="it-IT" i="1" dirty="0" smtClean="0"/>
          </a:p>
          <a:p>
            <a:endParaRPr lang="it-IT" i="1" dirty="0"/>
          </a:p>
        </p:txBody>
      </p:sp>
    </p:spTree>
    <p:extLst>
      <p:ext uri="{BB962C8B-B14F-4D97-AF65-F5344CB8AC3E}">
        <p14:creationId xmlns:p14="http://schemas.microsoft.com/office/powerpoint/2010/main" val="752060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accent3"/>
                </a:solidFill>
                <a:effectLst/>
              </a:rPr>
              <a:t>Indice</a:t>
            </a:r>
            <a:endParaRPr lang="it-IT" b="1" dirty="0">
              <a:solidFill>
                <a:schemeClr val="accent3"/>
              </a:solidFill>
              <a:effectLst/>
            </a:endParaRPr>
          </a:p>
        </p:txBody>
      </p:sp>
      <p:sp>
        <p:nvSpPr>
          <p:cNvPr id="3" name="Segnaposto contenuto 2"/>
          <p:cNvSpPr>
            <a:spLocks noGrp="1"/>
          </p:cNvSpPr>
          <p:nvPr>
            <p:ph idx="1"/>
          </p:nvPr>
        </p:nvSpPr>
        <p:spPr>
          <a:xfrm>
            <a:off x="971600" y="1412776"/>
            <a:ext cx="7858120" cy="5256584"/>
          </a:xfrm>
        </p:spPr>
        <p:txBody>
          <a:bodyPr>
            <a:normAutofit fontScale="85000" lnSpcReduction="10000"/>
          </a:bodyPr>
          <a:lstStyle/>
          <a:p>
            <a:pPr marL="825246" indent="-742950" algn="just">
              <a:buAutoNum type="arabicPeriod"/>
            </a:pPr>
            <a:r>
              <a:rPr lang="it-IT" sz="4000" dirty="0" smtClean="0"/>
              <a:t>Il “costrutto” delle competenze in ambito scolastico </a:t>
            </a:r>
          </a:p>
          <a:p>
            <a:pPr marL="825246" indent="-742950" algn="just">
              <a:buAutoNum type="arabicPeriod"/>
            </a:pPr>
            <a:r>
              <a:rPr lang="it-IT" sz="4000" dirty="0" smtClean="0"/>
              <a:t>La progettazione curricolare per competenze (il modello UDC </a:t>
            </a:r>
            <a:r>
              <a:rPr lang="it-IT" sz="4000" dirty="0" err="1" smtClean="0"/>
              <a:t>Mod</a:t>
            </a:r>
            <a:r>
              <a:rPr lang="it-IT" sz="4000" dirty="0" smtClean="0"/>
              <a:t>.)</a:t>
            </a:r>
          </a:p>
          <a:p>
            <a:pPr marL="825246" indent="-742950" algn="just">
              <a:buAutoNum type="arabicPeriod"/>
            </a:pPr>
            <a:r>
              <a:rPr lang="it-IT" sz="4000" dirty="0" smtClean="0"/>
              <a:t>Valutazione e certificazione delle competenze</a:t>
            </a:r>
          </a:p>
          <a:p>
            <a:pPr marL="825246" indent="-742950" algn="just">
              <a:buAutoNum type="arabicPeriod"/>
            </a:pPr>
            <a:r>
              <a:rPr lang="it-IT" sz="4000" dirty="0" smtClean="0"/>
              <a:t>Strumenti: </a:t>
            </a:r>
          </a:p>
          <a:p>
            <a:pPr marL="82296" indent="0" algn="just">
              <a:buNone/>
            </a:pPr>
            <a:r>
              <a:rPr lang="it-IT" sz="4000" dirty="0" smtClean="0"/>
              <a:t>	a) Le rubriche valutative </a:t>
            </a:r>
            <a:r>
              <a:rPr lang="it-IT" sz="4000" dirty="0"/>
              <a:t>(il modello </a:t>
            </a:r>
            <a:r>
              <a:rPr lang="it-IT" sz="4000" dirty="0" smtClean="0"/>
              <a:t>	VA.R.C.CO)</a:t>
            </a:r>
          </a:p>
          <a:p>
            <a:pPr marL="82296" indent="0" algn="just">
              <a:buNone/>
            </a:pPr>
            <a:r>
              <a:rPr lang="it-IT" sz="4000" dirty="0"/>
              <a:t>	</a:t>
            </a:r>
            <a:r>
              <a:rPr lang="it-IT" sz="4000" dirty="0" smtClean="0"/>
              <a:t>b) I compiti di realtà (Allegato H)</a:t>
            </a:r>
          </a:p>
          <a:p>
            <a:pPr marL="82296" indent="0" algn="just">
              <a:buNone/>
            </a:pPr>
            <a:endParaRPr lang="it-IT" sz="4000" dirty="0" smtClean="0"/>
          </a:p>
          <a:p>
            <a:pPr algn="just"/>
            <a:endParaRPr lang="it-IT" dirty="0" smtClean="0"/>
          </a:p>
          <a:p>
            <a:endParaRPr lang="it-IT" dirty="0"/>
          </a:p>
        </p:txBody>
      </p:sp>
    </p:spTree>
    <p:extLst>
      <p:ext uri="{BB962C8B-B14F-4D97-AF65-F5344CB8AC3E}">
        <p14:creationId xmlns:p14="http://schemas.microsoft.com/office/powerpoint/2010/main" val="243233555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4414" y="274638"/>
            <a:ext cx="7719274" cy="1143000"/>
          </a:xfrm>
        </p:spPr>
        <p:txBody>
          <a:bodyPr>
            <a:normAutofit fontScale="90000"/>
          </a:bodyPr>
          <a:lstStyle/>
          <a:p>
            <a:pPr algn="ctr"/>
            <a:r>
              <a:rPr lang="it-IT" b="1" dirty="0" smtClean="0">
                <a:effectLst/>
              </a:rPr>
              <a:t>Caratteristiche del modello nazionale di certificazione</a:t>
            </a:r>
            <a:endParaRPr lang="it-IT" b="1" dirty="0">
              <a:effectLst/>
            </a:endParaRPr>
          </a:p>
        </p:txBody>
      </p:sp>
      <p:sp>
        <p:nvSpPr>
          <p:cNvPr id="3" name="Segnaposto contenuto 2"/>
          <p:cNvSpPr>
            <a:spLocks noGrp="1"/>
          </p:cNvSpPr>
          <p:nvPr>
            <p:ph idx="1"/>
          </p:nvPr>
        </p:nvSpPr>
        <p:spPr>
          <a:xfrm>
            <a:off x="1043608" y="1447800"/>
            <a:ext cx="7890080" cy="5005536"/>
          </a:xfrm>
        </p:spPr>
        <p:txBody>
          <a:bodyPr>
            <a:normAutofit fontScale="92500" lnSpcReduction="10000"/>
          </a:bodyPr>
          <a:lstStyle/>
          <a:p>
            <a:endParaRPr lang="it-IT" dirty="0" smtClean="0"/>
          </a:p>
          <a:p>
            <a:pPr algn="just"/>
            <a:r>
              <a:rPr lang="it-IT" b="1" dirty="0" smtClean="0"/>
              <a:t>CM n. 3/2015</a:t>
            </a:r>
            <a:r>
              <a:rPr lang="it-IT" dirty="0" smtClean="0"/>
              <a:t> ha previsto 12 indicatori di competenze ripresi dal </a:t>
            </a:r>
            <a:r>
              <a:rPr lang="it-IT" i="1" dirty="0" smtClean="0"/>
              <a:t>Profilo dello studente</a:t>
            </a:r>
          </a:p>
          <a:p>
            <a:pPr marL="82296" indent="0" algn="just">
              <a:buNone/>
            </a:pPr>
            <a:endParaRPr lang="it-IT" dirty="0" smtClean="0"/>
          </a:p>
          <a:p>
            <a:pPr algn="just"/>
            <a:r>
              <a:rPr lang="it-IT" b="1" dirty="0" smtClean="0"/>
              <a:t>Decreto n. 742/2017:</a:t>
            </a:r>
            <a:r>
              <a:rPr lang="it-IT" dirty="0" smtClean="0"/>
              <a:t> gli indicatori </a:t>
            </a:r>
            <a:r>
              <a:rPr lang="it-IT" dirty="0"/>
              <a:t>di competenze </a:t>
            </a:r>
            <a:r>
              <a:rPr lang="it-IT" dirty="0" smtClean="0"/>
              <a:t>vengono portati a 8 e sono sempre ripresi </a:t>
            </a:r>
            <a:r>
              <a:rPr lang="it-IT" dirty="0"/>
              <a:t>dal </a:t>
            </a:r>
            <a:r>
              <a:rPr lang="it-IT" i="1" dirty="0"/>
              <a:t>Profilo dello studente</a:t>
            </a:r>
            <a:endParaRPr lang="it-IT" b="1" dirty="0"/>
          </a:p>
          <a:p>
            <a:pPr algn="just">
              <a:buNone/>
            </a:pPr>
            <a:endParaRPr lang="it-IT" dirty="0" smtClean="0"/>
          </a:p>
          <a:p>
            <a:pPr algn="just"/>
            <a:r>
              <a:rPr lang="it-IT" dirty="0" smtClean="0"/>
              <a:t>Gli indicatori sono gli stessi per la scuola primaria e la scuola secondaria di I grado, ma indicano livelli di complessità crescenti</a:t>
            </a:r>
            <a:endParaRPr lang="it-IT" dirty="0"/>
          </a:p>
        </p:txBody>
      </p:sp>
    </p:spTree>
    <p:extLst>
      <p:ext uri="{BB962C8B-B14F-4D97-AF65-F5344CB8AC3E}">
        <p14:creationId xmlns:p14="http://schemas.microsoft.com/office/powerpoint/2010/main" val="371623524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1"/>
            <a:ext cx="7653536" cy="764704"/>
          </a:xfrm>
        </p:spPr>
        <p:txBody>
          <a:bodyPr>
            <a:normAutofit fontScale="90000"/>
          </a:bodyPr>
          <a:lstStyle/>
          <a:p>
            <a:r>
              <a:rPr lang="it-IT" altLang="it-IT" sz="2400" b="1" dirty="0"/>
              <a:t>Competenze del </a:t>
            </a:r>
            <a:r>
              <a:rPr lang="it-IT" altLang="it-IT" sz="2400" b="1" i="1" dirty="0"/>
              <a:t>Profilo dello </a:t>
            </a:r>
            <a:r>
              <a:rPr lang="it-IT" altLang="it-IT" sz="2400" b="1" i="1" dirty="0" smtClean="0"/>
              <a:t>studente (Nota MIUR, 2017)</a:t>
            </a:r>
            <a:endParaRPr lang="it-IT" sz="2400" dirty="0"/>
          </a:p>
        </p:txBody>
      </p:sp>
      <p:graphicFrame>
        <p:nvGraphicFramePr>
          <p:cNvPr id="4" name="Segnaposto tabella 3"/>
          <p:cNvGraphicFramePr>
            <a:graphicFrameLocks noGrp="1"/>
          </p:cNvGraphicFramePr>
          <p:nvPr>
            <p:ph type="tbl" idx="1"/>
            <p:extLst>
              <p:ext uri="{D42A27DB-BD31-4B8C-83A1-F6EECF244321}">
                <p14:modId xmlns:p14="http://schemas.microsoft.com/office/powerpoint/2010/main" val="2519194874"/>
              </p:ext>
            </p:extLst>
          </p:nvPr>
        </p:nvGraphicFramePr>
        <p:xfrm>
          <a:off x="179512" y="741337"/>
          <a:ext cx="8784977" cy="5853683"/>
        </p:xfrm>
        <a:graphic>
          <a:graphicData uri="http://schemas.openxmlformats.org/drawingml/2006/table">
            <a:tbl>
              <a:tblPr firstRow="1" firstCol="1" lastRow="1" lastCol="1" bandRow="1" bandCol="1">
                <a:tableStyleId>{69012ECD-51FC-41F1-AA8D-1B2483CD663E}</a:tableStyleId>
              </a:tblPr>
              <a:tblGrid>
                <a:gridCol w="216024"/>
                <a:gridCol w="3312368"/>
                <a:gridCol w="4248472"/>
                <a:gridCol w="1008113"/>
              </a:tblGrid>
              <a:tr h="120046">
                <a:tc>
                  <a:txBody>
                    <a:bodyPr/>
                    <a:lstStyle/>
                    <a:p>
                      <a:pPr algn="ctr">
                        <a:lnSpc>
                          <a:spcPct val="115000"/>
                        </a:lnSpc>
                        <a:spcAft>
                          <a:spcPts val="1000"/>
                        </a:spcAft>
                      </a:pPr>
                      <a:r>
                        <a:rPr lang="it-IT" sz="1000" dirty="0">
                          <a:effectLst/>
                        </a:rPr>
                        <a:t> </a:t>
                      </a:r>
                      <a:endParaRPr lang="it-IT" sz="1000" dirty="0">
                        <a:effectLst/>
                        <a:latin typeface="Calibri"/>
                        <a:ea typeface="Calibri"/>
                        <a:cs typeface="Times New Roman"/>
                      </a:endParaRPr>
                    </a:p>
                  </a:txBody>
                  <a:tcPr marL="26097" marR="26097" marT="0" marB="0"/>
                </a:tc>
                <a:tc>
                  <a:txBody>
                    <a:bodyPr/>
                    <a:lstStyle/>
                    <a:p>
                      <a:pPr algn="ctr">
                        <a:lnSpc>
                          <a:spcPct val="115000"/>
                        </a:lnSpc>
                        <a:spcAft>
                          <a:spcPts val="0"/>
                        </a:spcAft>
                      </a:pPr>
                      <a:r>
                        <a:rPr lang="it-IT" sz="1000" dirty="0">
                          <a:effectLst/>
                        </a:rPr>
                        <a:t>Profilo delle competenze in uscita dalla </a:t>
                      </a:r>
                      <a:endParaRPr lang="it-IT" sz="1000" dirty="0" smtClean="0">
                        <a:effectLst/>
                      </a:endParaRPr>
                    </a:p>
                    <a:p>
                      <a:pPr algn="ctr">
                        <a:lnSpc>
                          <a:spcPct val="115000"/>
                        </a:lnSpc>
                        <a:spcAft>
                          <a:spcPts val="0"/>
                        </a:spcAft>
                      </a:pPr>
                      <a:r>
                        <a:rPr lang="it-IT" sz="1000" dirty="0" smtClean="0">
                          <a:effectLst/>
                        </a:rPr>
                        <a:t>scuola </a:t>
                      </a:r>
                      <a:r>
                        <a:rPr lang="it-IT" sz="1000" dirty="0">
                          <a:effectLst/>
                        </a:rPr>
                        <a:t>primaria</a:t>
                      </a:r>
                      <a:endParaRPr lang="it-IT" sz="1000" dirty="0">
                        <a:effectLst/>
                        <a:latin typeface="Calibri"/>
                        <a:ea typeface="Calibri"/>
                        <a:cs typeface="Times New Roman"/>
                      </a:endParaRPr>
                    </a:p>
                  </a:txBody>
                  <a:tcPr marL="26097" marR="26097" marT="0" marB="0" anchor="ctr"/>
                </a:tc>
                <a:tc>
                  <a:txBody>
                    <a:bodyPr/>
                    <a:lstStyle/>
                    <a:p>
                      <a:pPr algn="ctr">
                        <a:lnSpc>
                          <a:spcPct val="100000"/>
                        </a:lnSpc>
                        <a:spcBef>
                          <a:spcPts val="0"/>
                        </a:spcBef>
                        <a:spcAft>
                          <a:spcPts val="0"/>
                        </a:spcAft>
                      </a:pPr>
                      <a:r>
                        <a:rPr lang="it-IT" sz="1000" dirty="0">
                          <a:effectLst/>
                        </a:rPr>
                        <a:t>Profilo delle competenze in uscita dalla </a:t>
                      </a:r>
                      <a:endParaRPr lang="it-IT" sz="1000" dirty="0" smtClean="0">
                        <a:effectLst/>
                      </a:endParaRPr>
                    </a:p>
                    <a:p>
                      <a:pPr algn="ctr">
                        <a:lnSpc>
                          <a:spcPct val="100000"/>
                        </a:lnSpc>
                        <a:spcBef>
                          <a:spcPts val="0"/>
                        </a:spcBef>
                        <a:spcAft>
                          <a:spcPts val="0"/>
                        </a:spcAft>
                      </a:pPr>
                      <a:r>
                        <a:rPr lang="it-IT" sz="1000" dirty="0" smtClean="0">
                          <a:effectLst/>
                        </a:rPr>
                        <a:t>scuola </a:t>
                      </a:r>
                      <a:r>
                        <a:rPr lang="it-IT" sz="1000" dirty="0">
                          <a:effectLst/>
                        </a:rPr>
                        <a:t>secondaria di I grado</a:t>
                      </a:r>
                      <a:endParaRPr lang="it-IT" sz="1000" dirty="0">
                        <a:effectLst/>
                        <a:latin typeface="Calibri"/>
                        <a:ea typeface="Calibri"/>
                        <a:cs typeface="Times New Roman"/>
                      </a:endParaRPr>
                    </a:p>
                  </a:txBody>
                  <a:tcPr marL="26097" marR="26097" marT="0" marB="0" anchor="ctr"/>
                </a:tc>
                <a:tc>
                  <a:txBody>
                    <a:bodyPr/>
                    <a:lstStyle/>
                    <a:p>
                      <a:pPr algn="ctr">
                        <a:lnSpc>
                          <a:spcPct val="115000"/>
                        </a:lnSpc>
                        <a:spcAft>
                          <a:spcPts val="0"/>
                        </a:spcAft>
                      </a:pPr>
                      <a:r>
                        <a:rPr lang="it-IT" sz="1000" dirty="0">
                          <a:effectLst/>
                        </a:rPr>
                        <a:t>Competenze </a:t>
                      </a:r>
                      <a:r>
                        <a:rPr lang="it-IT" sz="1000" dirty="0" smtClean="0">
                          <a:effectLst/>
                        </a:rPr>
                        <a:t>chiave europee</a:t>
                      </a:r>
                      <a:endParaRPr lang="it-IT" sz="1000" dirty="0">
                        <a:effectLst/>
                        <a:latin typeface="Calibri"/>
                        <a:ea typeface="Calibri"/>
                        <a:cs typeface="Times New Roman"/>
                      </a:endParaRPr>
                    </a:p>
                  </a:txBody>
                  <a:tcPr marL="26097" marR="26097" marT="0" marB="0" anchor="ctr"/>
                </a:tc>
              </a:tr>
              <a:tr h="300115">
                <a:tc>
                  <a:txBody>
                    <a:bodyPr/>
                    <a:lstStyle/>
                    <a:p>
                      <a:pPr algn="ctr">
                        <a:lnSpc>
                          <a:spcPct val="115000"/>
                        </a:lnSpc>
                        <a:spcAft>
                          <a:spcPts val="1000"/>
                        </a:spcAft>
                      </a:pPr>
                      <a:r>
                        <a:rPr lang="it-IT" sz="1200" dirty="0">
                          <a:effectLst/>
                        </a:rPr>
                        <a:t>1</a:t>
                      </a:r>
                      <a:endParaRPr lang="it-IT" sz="1200" dirty="0">
                        <a:effectLst/>
                        <a:latin typeface="Calibri"/>
                        <a:ea typeface="Calibri"/>
                        <a:cs typeface="Times New Roman"/>
                      </a:endParaRPr>
                    </a:p>
                  </a:txBody>
                  <a:tcPr marL="26097" marR="26097" marT="0" marB="0" anchor="ctr"/>
                </a:tc>
                <a:tc>
                  <a:txBody>
                    <a:bodyPr/>
                    <a:lstStyle/>
                    <a:p>
                      <a:pPr algn="just">
                        <a:lnSpc>
                          <a:spcPct val="115000"/>
                        </a:lnSpc>
                        <a:spcBef>
                          <a:spcPts val="400"/>
                        </a:spcBef>
                        <a:spcAft>
                          <a:spcPts val="400"/>
                        </a:spcAft>
                      </a:pPr>
                      <a:r>
                        <a:rPr lang="it-IT" sz="1200" b="0" i="0" dirty="0">
                          <a:effectLst/>
                          <a:latin typeface="Times New Roman" panose="02020603050405020304" pitchFamily="18" charset="0"/>
                          <a:cs typeface="Times New Roman" panose="02020603050405020304" pitchFamily="18" charset="0"/>
                        </a:rPr>
                        <a:t>Ha una padronanza della lingua italiana tale da consentirgli di comprendere enunciati, di raccontare le proprie esperienze e di adottare un registro linguistico appropriato alle diverse situazioni.</a:t>
                      </a:r>
                      <a:endParaRPr lang="it-IT" sz="1200" b="0" i="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Bef>
                          <a:spcPts val="200"/>
                        </a:spcBef>
                        <a:spcAft>
                          <a:spcPts val="200"/>
                        </a:spcAft>
                      </a:pPr>
                      <a:r>
                        <a:rPr lang="it-IT" sz="1200" b="0" i="0" dirty="0">
                          <a:solidFill>
                            <a:srgbClr val="0000FF"/>
                          </a:solidFill>
                          <a:effectLst/>
                          <a:latin typeface="Times New Roman" panose="02020603050405020304" pitchFamily="18" charset="0"/>
                          <a:ea typeface="Calibri"/>
                          <a:cs typeface="Times New Roman" panose="02020603050405020304" pitchFamily="18" charset="0"/>
                        </a:rPr>
                        <a:t>Ha una padronanza della lingua italiana tale da consentirgli di comprendere e produrre enunciati e testi di una certa complessità, di esprimere le proprie idee, di adottare un registro linguistico appropriato alle diverse situazioni.</a:t>
                      </a:r>
                    </a:p>
                  </a:txBody>
                  <a:tcPr marL="68580" marR="68580" marT="0" marB="0"/>
                </a:tc>
                <a:tc>
                  <a:txBody>
                    <a:bodyPr/>
                    <a:lstStyle/>
                    <a:p>
                      <a:pPr algn="ctr">
                        <a:lnSpc>
                          <a:spcPct val="115000"/>
                        </a:lnSpc>
                        <a:spcBef>
                          <a:spcPts val="300"/>
                        </a:spcBef>
                        <a:spcAft>
                          <a:spcPts val="300"/>
                        </a:spcAft>
                      </a:pPr>
                      <a:r>
                        <a:rPr lang="it-IT" sz="1000" dirty="0" smtClean="0">
                          <a:effectLst/>
                        </a:rPr>
                        <a:t>Comunicazione nella madrelingua o lingua di istruzione.</a:t>
                      </a:r>
                      <a:endParaRPr lang="it-IT" sz="1000" dirty="0">
                        <a:effectLst/>
                        <a:latin typeface="Calibri"/>
                        <a:ea typeface="Calibri"/>
                        <a:cs typeface="Times New Roman"/>
                      </a:endParaRPr>
                    </a:p>
                  </a:txBody>
                  <a:tcPr marL="26097" marR="26097" marT="0" marB="0"/>
                </a:tc>
              </a:tr>
              <a:tr h="480184">
                <a:tc>
                  <a:txBody>
                    <a:bodyPr/>
                    <a:lstStyle/>
                    <a:p>
                      <a:pPr algn="ctr">
                        <a:lnSpc>
                          <a:spcPct val="115000"/>
                        </a:lnSpc>
                        <a:spcAft>
                          <a:spcPts val="1000"/>
                        </a:spcAft>
                      </a:pPr>
                      <a:r>
                        <a:rPr lang="it-IT" sz="1200" dirty="0">
                          <a:effectLst/>
                        </a:rPr>
                        <a:t>2</a:t>
                      </a:r>
                      <a:endParaRPr lang="it-IT" sz="1200" dirty="0">
                        <a:effectLst/>
                        <a:latin typeface="Calibri"/>
                        <a:ea typeface="Calibri"/>
                        <a:cs typeface="Times New Roman"/>
                      </a:endParaRPr>
                    </a:p>
                  </a:txBody>
                  <a:tcPr marL="26097" marR="26097" marT="0" marB="0" anchor="ctr"/>
                </a:tc>
                <a:tc>
                  <a:txBody>
                    <a:bodyPr/>
                    <a:lstStyle/>
                    <a:p>
                      <a:pPr algn="just">
                        <a:lnSpc>
                          <a:spcPct val="115000"/>
                        </a:lnSpc>
                        <a:spcBef>
                          <a:spcPts val="400"/>
                        </a:spcBef>
                        <a:spcAft>
                          <a:spcPts val="400"/>
                        </a:spcAft>
                      </a:pPr>
                      <a:r>
                        <a:rPr lang="it-IT" sz="1200" b="0" i="0" dirty="0">
                          <a:effectLst/>
                          <a:latin typeface="Times New Roman" panose="02020603050405020304" pitchFamily="18" charset="0"/>
                          <a:cs typeface="Times New Roman" panose="02020603050405020304" pitchFamily="18" charset="0"/>
                        </a:rPr>
                        <a:t>È in grado di affrontare in lingua inglese una comunicazione essenziale in semplici situazioni di vita quotidiana.</a:t>
                      </a:r>
                      <a:endParaRPr lang="it-IT" sz="1200" b="0" i="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Bef>
                          <a:spcPts val="200"/>
                        </a:spcBef>
                        <a:spcAft>
                          <a:spcPts val="200"/>
                        </a:spcAft>
                      </a:pPr>
                      <a:r>
                        <a:rPr lang="it-IT" sz="1200" b="0" i="0" dirty="0">
                          <a:solidFill>
                            <a:srgbClr val="0000FF"/>
                          </a:solidFill>
                          <a:effectLst/>
                          <a:latin typeface="Times New Roman" panose="02020603050405020304" pitchFamily="18" charset="0"/>
                          <a:ea typeface="Calibri"/>
                          <a:cs typeface="Times New Roman" panose="02020603050405020304" pitchFamily="18" charset="0"/>
                        </a:rPr>
                        <a:t>E’ in grado di esprimersi in lingua inglese a livello elementare (A2 del Quadro Comune Europeo di Riferimento) e, in una seconda lingua europea, di affrontare una comunicazione essenziale in semplici situazioni di vita quotidiana. Utilizza la lingua inglese anche con le tecnologie dell’informazione e della comunicazione.</a:t>
                      </a:r>
                    </a:p>
                  </a:txBody>
                  <a:tcPr marL="68580" marR="68580" marT="0" marB="0"/>
                </a:tc>
                <a:tc>
                  <a:txBody>
                    <a:bodyPr/>
                    <a:lstStyle/>
                    <a:p>
                      <a:pPr algn="ctr">
                        <a:lnSpc>
                          <a:spcPct val="115000"/>
                        </a:lnSpc>
                        <a:spcBef>
                          <a:spcPts val="300"/>
                        </a:spcBef>
                        <a:spcAft>
                          <a:spcPts val="300"/>
                        </a:spcAft>
                      </a:pPr>
                      <a:r>
                        <a:rPr lang="it-IT" sz="1000" dirty="0">
                          <a:effectLst/>
                        </a:rPr>
                        <a:t>Comunicazione nelle lingue straniere.</a:t>
                      </a:r>
                      <a:endParaRPr lang="it-IT" sz="1000" dirty="0">
                        <a:effectLst/>
                        <a:latin typeface="Calibri"/>
                        <a:ea typeface="Calibri"/>
                        <a:cs typeface="Times New Roman"/>
                      </a:endParaRPr>
                    </a:p>
                  </a:txBody>
                  <a:tcPr marL="26097" marR="26097" marT="0" marB="0"/>
                </a:tc>
              </a:tr>
              <a:tr h="600230">
                <a:tc>
                  <a:txBody>
                    <a:bodyPr/>
                    <a:lstStyle/>
                    <a:p>
                      <a:pPr algn="ctr">
                        <a:lnSpc>
                          <a:spcPct val="115000"/>
                        </a:lnSpc>
                        <a:spcAft>
                          <a:spcPts val="1000"/>
                        </a:spcAft>
                      </a:pPr>
                      <a:r>
                        <a:rPr lang="it-IT" sz="1200" dirty="0">
                          <a:effectLst/>
                        </a:rPr>
                        <a:t>3</a:t>
                      </a:r>
                      <a:endParaRPr lang="it-IT" sz="1200" dirty="0">
                        <a:effectLst/>
                        <a:latin typeface="Calibri"/>
                        <a:ea typeface="Calibri"/>
                        <a:cs typeface="Times New Roman"/>
                      </a:endParaRPr>
                    </a:p>
                  </a:txBody>
                  <a:tcPr marL="26097" marR="26097" marT="0" marB="0" anchor="ctr"/>
                </a:tc>
                <a:tc>
                  <a:txBody>
                    <a:bodyPr/>
                    <a:lstStyle/>
                    <a:p>
                      <a:pPr algn="just">
                        <a:lnSpc>
                          <a:spcPct val="115000"/>
                        </a:lnSpc>
                        <a:spcBef>
                          <a:spcPts val="400"/>
                        </a:spcBef>
                        <a:spcAft>
                          <a:spcPts val="400"/>
                        </a:spcAft>
                      </a:pPr>
                      <a:r>
                        <a:rPr lang="it-IT" sz="1200" b="0" i="0" dirty="0">
                          <a:effectLst/>
                          <a:latin typeface="Times New Roman" panose="02020603050405020304" pitchFamily="18" charset="0"/>
                          <a:cs typeface="Times New Roman" panose="02020603050405020304" pitchFamily="18" charset="0"/>
                        </a:rPr>
                        <a:t>Utilizza le sue conoscenze matematiche e scientifico-tecnologiche per trovare e giustificare soluzioni a problemi reali. </a:t>
                      </a:r>
                      <a:endParaRPr lang="it-IT" sz="1200" b="0" i="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Bef>
                          <a:spcPts val="200"/>
                        </a:spcBef>
                        <a:spcAft>
                          <a:spcPts val="200"/>
                        </a:spcAft>
                      </a:pPr>
                      <a:r>
                        <a:rPr lang="it-IT" sz="1200" b="0" i="0" dirty="0">
                          <a:solidFill>
                            <a:srgbClr val="0000FF"/>
                          </a:solidFill>
                          <a:effectLst/>
                          <a:latin typeface="Times New Roman" panose="02020603050405020304" pitchFamily="18" charset="0"/>
                          <a:ea typeface="Calibri"/>
                          <a:cs typeface="Times New Roman" panose="02020603050405020304" pitchFamily="18" charset="0"/>
                        </a:rPr>
                        <a:t>Utilizza le sue conoscenze matematiche e scientifico-tecnologiche per analizzare dati e fatti della realtà e per verificare l’attendibilità di analisi quantitative proposte da altri. Utilizza il pensiero logico-scientifico per  affrontare problemi e situazioni sulla base di elementi certi. Ha consapevolezza dei limiti delle affermazioni che riguardano questioni complesse.</a:t>
                      </a:r>
                    </a:p>
                  </a:txBody>
                  <a:tcPr marL="68580" marR="68580" marT="0" marB="0"/>
                </a:tc>
                <a:tc>
                  <a:txBody>
                    <a:bodyPr/>
                    <a:lstStyle/>
                    <a:p>
                      <a:pPr algn="ctr">
                        <a:lnSpc>
                          <a:spcPct val="115000"/>
                        </a:lnSpc>
                        <a:spcBef>
                          <a:spcPts val="300"/>
                        </a:spcBef>
                        <a:spcAft>
                          <a:spcPts val="300"/>
                        </a:spcAft>
                      </a:pPr>
                      <a:r>
                        <a:rPr lang="it-IT" sz="1000" dirty="0">
                          <a:effectLst/>
                        </a:rPr>
                        <a:t>Competenza matematica e competenze di base in scienza e tecnologia.</a:t>
                      </a:r>
                      <a:endParaRPr lang="it-IT" sz="1000" dirty="0">
                        <a:effectLst/>
                        <a:latin typeface="Calibri"/>
                        <a:ea typeface="Calibri"/>
                        <a:cs typeface="Times New Roman"/>
                      </a:endParaRPr>
                    </a:p>
                  </a:txBody>
                  <a:tcPr marL="26097" marR="26097" marT="0" marB="0"/>
                </a:tc>
              </a:tr>
              <a:tr h="360138">
                <a:tc>
                  <a:txBody>
                    <a:bodyPr/>
                    <a:lstStyle/>
                    <a:p>
                      <a:pPr algn="ctr">
                        <a:lnSpc>
                          <a:spcPct val="115000"/>
                        </a:lnSpc>
                        <a:spcAft>
                          <a:spcPts val="1000"/>
                        </a:spcAft>
                      </a:pPr>
                      <a:r>
                        <a:rPr lang="it-IT" sz="1200" dirty="0">
                          <a:effectLst/>
                        </a:rPr>
                        <a:t>4</a:t>
                      </a:r>
                      <a:endParaRPr lang="it-IT" sz="1200" dirty="0">
                        <a:effectLst/>
                        <a:latin typeface="Calibri"/>
                        <a:ea typeface="Calibri"/>
                        <a:cs typeface="Times New Roman"/>
                      </a:endParaRPr>
                    </a:p>
                  </a:txBody>
                  <a:tcPr marL="26097" marR="26097" marT="0" marB="0" anchor="ctr"/>
                </a:tc>
                <a:tc>
                  <a:txBody>
                    <a:bodyPr/>
                    <a:lstStyle/>
                    <a:p>
                      <a:pPr algn="just">
                        <a:lnSpc>
                          <a:spcPct val="115000"/>
                        </a:lnSpc>
                        <a:spcBef>
                          <a:spcPts val="400"/>
                        </a:spcBef>
                        <a:spcAft>
                          <a:spcPts val="400"/>
                        </a:spcAft>
                      </a:pPr>
                      <a:r>
                        <a:rPr lang="it-IT" sz="1200" b="0" i="0" dirty="0">
                          <a:effectLst/>
                          <a:latin typeface="Times New Roman" panose="02020603050405020304" pitchFamily="18" charset="0"/>
                          <a:cs typeface="Times New Roman" panose="02020603050405020304" pitchFamily="18" charset="0"/>
                        </a:rPr>
                        <a:t>Usa le tecnologie in contesti comunicativi concreti per ricercare dati e informazioni e per interagire con soggetti diversi.</a:t>
                      </a:r>
                      <a:endParaRPr lang="it-IT" sz="1200" b="0" i="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Bef>
                          <a:spcPts val="200"/>
                        </a:spcBef>
                        <a:spcAft>
                          <a:spcPts val="200"/>
                        </a:spcAft>
                      </a:pPr>
                      <a:r>
                        <a:rPr lang="it-IT" sz="1200" b="0" i="0" dirty="0">
                          <a:solidFill>
                            <a:srgbClr val="0000FF"/>
                          </a:solidFill>
                          <a:effectLst/>
                          <a:latin typeface="Times New Roman" panose="02020603050405020304" pitchFamily="18" charset="0"/>
                          <a:ea typeface="Calibri"/>
                          <a:cs typeface="Times New Roman" panose="02020603050405020304" pitchFamily="18" charset="0"/>
                        </a:rPr>
                        <a:t>Utilizza con consapevolezza le tecnologie della comunicazione per ricercare le informazioni in modo critico. Usa con responsabilità le tecnologie per interagire con altre persone.</a:t>
                      </a:r>
                    </a:p>
                  </a:txBody>
                  <a:tcPr marL="68580" marR="68580" marT="0" marB="0"/>
                </a:tc>
                <a:tc>
                  <a:txBody>
                    <a:bodyPr/>
                    <a:lstStyle/>
                    <a:p>
                      <a:pPr algn="ctr">
                        <a:lnSpc>
                          <a:spcPct val="115000"/>
                        </a:lnSpc>
                        <a:spcBef>
                          <a:spcPts val="300"/>
                        </a:spcBef>
                        <a:spcAft>
                          <a:spcPts val="300"/>
                        </a:spcAft>
                      </a:pPr>
                      <a:r>
                        <a:rPr lang="it-IT" sz="1000" dirty="0">
                          <a:effectLst/>
                        </a:rPr>
                        <a:t>Competenze digitali.</a:t>
                      </a:r>
                      <a:endParaRPr lang="it-IT" sz="1000" dirty="0">
                        <a:effectLst/>
                        <a:latin typeface="Calibri"/>
                        <a:ea typeface="Calibri"/>
                        <a:cs typeface="Times New Roman"/>
                      </a:endParaRPr>
                    </a:p>
                  </a:txBody>
                  <a:tcPr marL="26097" marR="26097" marT="0" marB="0"/>
                </a:tc>
              </a:tr>
              <a:tr h="240092">
                <a:tc>
                  <a:txBody>
                    <a:bodyPr/>
                    <a:lstStyle/>
                    <a:p>
                      <a:pPr algn="ctr">
                        <a:lnSpc>
                          <a:spcPct val="115000"/>
                        </a:lnSpc>
                        <a:spcAft>
                          <a:spcPts val="1000"/>
                        </a:spcAft>
                      </a:pPr>
                      <a:r>
                        <a:rPr lang="it-IT" sz="1200" dirty="0">
                          <a:effectLst/>
                        </a:rPr>
                        <a:t>5</a:t>
                      </a:r>
                      <a:endParaRPr lang="it-IT" sz="1200" dirty="0">
                        <a:effectLst/>
                        <a:latin typeface="Calibri"/>
                        <a:ea typeface="Calibri"/>
                        <a:cs typeface="Times New Roman"/>
                      </a:endParaRPr>
                    </a:p>
                  </a:txBody>
                  <a:tcPr marL="26097" marR="26097" marT="0" marB="0" anchor="ctr"/>
                </a:tc>
                <a:tc>
                  <a:txBody>
                    <a:bodyPr/>
                    <a:lstStyle/>
                    <a:p>
                      <a:pPr algn="just">
                        <a:lnSpc>
                          <a:spcPct val="115000"/>
                        </a:lnSpc>
                        <a:spcBef>
                          <a:spcPts val="400"/>
                        </a:spcBef>
                        <a:spcAft>
                          <a:spcPts val="400"/>
                        </a:spcAft>
                      </a:pPr>
                      <a:r>
                        <a:rPr lang="it-IT" sz="1200" b="0" i="0" dirty="0">
                          <a:effectLst/>
                          <a:latin typeface="Times New Roman" panose="02020603050405020304" pitchFamily="18" charset="0"/>
                          <a:cs typeface="Times New Roman" panose="02020603050405020304" pitchFamily="18" charset="0"/>
                        </a:rPr>
                        <a:t>Possiede un patrimonio di conoscenze e nozioni di base ed è in grado di ricercare nuove informazioni. Si impegna in nuovi apprendimenti anche in modo autonomo. </a:t>
                      </a:r>
                      <a:endParaRPr lang="it-IT" sz="1200" b="0" i="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Bef>
                          <a:spcPts val="200"/>
                        </a:spcBef>
                        <a:spcAft>
                          <a:spcPts val="200"/>
                        </a:spcAft>
                      </a:pPr>
                      <a:r>
                        <a:rPr lang="it-IT" sz="1200" b="0" i="0" dirty="0">
                          <a:solidFill>
                            <a:srgbClr val="0000FF"/>
                          </a:solidFill>
                          <a:effectLst/>
                          <a:latin typeface="Times New Roman" panose="02020603050405020304" pitchFamily="18" charset="0"/>
                          <a:ea typeface="Calibri"/>
                          <a:cs typeface="Times New Roman" panose="02020603050405020304" pitchFamily="18" charset="0"/>
                        </a:rPr>
                        <a:t>Possiede un patrimonio organico di conoscenze e nozioni di base ed è allo stesso tempo capace di ricercare e di organizzare nuove informazioni. Si impegna in nuovi apprendimenti in modo autonomo.</a:t>
                      </a:r>
                    </a:p>
                  </a:txBody>
                  <a:tcPr marL="68580" marR="68580" marT="0" marB="0"/>
                </a:tc>
                <a:tc>
                  <a:txBody>
                    <a:bodyPr/>
                    <a:lstStyle/>
                    <a:p>
                      <a:pPr algn="ctr">
                        <a:lnSpc>
                          <a:spcPct val="115000"/>
                        </a:lnSpc>
                        <a:spcBef>
                          <a:spcPts val="300"/>
                        </a:spcBef>
                        <a:spcAft>
                          <a:spcPts val="300"/>
                        </a:spcAft>
                      </a:pPr>
                      <a:r>
                        <a:rPr lang="it-IT" sz="1000" dirty="0">
                          <a:effectLst/>
                        </a:rPr>
                        <a:t>Imparare ad imparare</a:t>
                      </a:r>
                      <a:r>
                        <a:rPr lang="it-IT" sz="1000" dirty="0" smtClean="0">
                          <a:effectLst/>
                        </a:rPr>
                        <a:t>.</a:t>
                      </a:r>
                      <a:endParaRPr lang="it-IT" sz="1000" dirty="0">
                        <a:effectLst/>
                      </a:endParaRPr>
                    </a:p>
                  </a:txBody>
                  <a:tcPr marL="26097" marR="26097" marT="0" marB="0"/>
                </a:tc>
              </a:tr>
              <a:tr h="240092">
                <a:tc>
                  <a:txBody>
                    <a:bodyPr/>
                    <a:lstStyle/>
                    <a:p>
                      <a:pPr algn="ctr">
                        <a:lnSpc>
                          <a:spcPct val="115000"/>
                        </a:lnSpc>
                        <a:spcAft>
                          <a:spcPts val="1000"/>
                        </a:spcAft>
                      </a:pPr>
                      <a:r>
                        <a:rPr lang="it-IT" sz="1200" dirty="0">
                          <a:effectLst/>
                        </a:rPr>
                        <a:t>6</a:t>
                      </a:r>
                      <a:endParaRPr lang="it-IT" sz="1200" dirty="0">
                        <a:effectLst/>
                        <a:latin typeface="Calibri"/>
                        <a:ea typeface="Calibri"/>
                        <a:cs typeface="Times New Roman"/>
                      </a:endParaRPr>
                    </a:p>
                  </a:txBody>
                  <a:tcPr marL="26097" marR="26097" marT="0" marB="0" anchor="ctr"/>
                </a:tc>
                <a:tc>
                  <a:txBody>
                    <a:bodyPr/>
                    <a:lstStyle/>
                    <a:p>
                      <a:pPr algn="just">
                        <a:lnSpc>
                          <a:spcPct val="115000"/>
                        </a:lnSpc>
                        <a:spcBef>
                          <a:spcPts val="400"/>
                        </a:spcBef>
                        <a:spcAft>
                          <a:spcPts val="400"/>
                        </a:spcAft>
                      </a:pPr>
                      <a:r>
                        <a:rPr lang="it-IT" sz="1200" b="0" i="0" dirty="0">
                          <a:effectLst/>
                          <a:latin typeface="Times New Roman" panose="02020603050405020304" pitchFamily="18" charset="0"/>
                          <a:cs typeface="Times New Roman" panose="02020603050405020304" pitchFamily="18" charset="0"/>
                        </a:rPr>
                        <a:t>Ha cura e rispetto di sé, degli altri e dell’ambiente. Rispetta le regole condivise e collabora con gli altri. Si impegna per portare a compimento il lavoro iniziato, da solo o insieme agli altri.</a:t>
                      </a:r>
                      <a:endParaRPr lang="it-IT" sz="1200" b="0" i="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Bef>
                          <a:spcPts val="200"/>
                        </a:spcBef>
                        <a:spcAft>
                          <a:spcPts val="200"/>
                        </a:spcAft>
                      </a:pPr>
                      <a:r>
                        <a:rPr lang="it-IT" sz="1200" b="0" i="0" dirty="0">
                          <a:solidFill>
                            <a:srgbClr val="0000FF"/>
                          </a:solidFill>
                          <a:effectLst/>
                          <a:latin typeface="Times New Roman" panose="02020603050405020304" pitchFamily="18" charset="0"/>
                          <a:ea typeface="Calibri"/>
                          <a:cs typeface="Times New Roman" panose="02020603050405020304" pitchFamily="18" charset="0"/>
                        </a:rPr>
                        <a:t>Ha cura e rispetto di sé e degli altri come presupposto di uno stile di vita sano e corretto. E’ consapevole della necessità del rispetto di una convivenza civile, pacifica e solidale. Si impegna per portare a compimento il lavoro iniziato, da solo o insieme ad altri.</a:t>
                      </a:r>
                    </a:p>
                  </a:txBody>
                  <a:tcPr marL="68580" marR="68580" marT="0" marB="0"/>
                </a:tc>
                <a:tc>
                  <a:txBody>
                    <a:bodyPr/>
                    <a:lstStyle/>
                    <a:p>
                      <a:pPr algn="ctr">
                        <a:lnSpc>
                          <a:spcPct val="115000"/>
                        </a:lnSpc>
                        <a:spcBef>
                          <a:spcPts val="300"/>
                        </a:spcBef>
                        <a:spcAft>
                          <a:spcPts val="300"/>
                        </a:spcAft>
                      </a:pPr>
                      <a:r>
                        <a:rPr lang="it-IT" sz="1000" dirty="0" smtClean="0">
                          <a:effectLst/>
                        </a:rPr>
                        <a:t>Competenze sociali e civiche</a:t>
                      </a:r>
                      <a:endParaRPr lang="it-IT" sz="1000" dirty="0">
                        <a:effectLst/>
                        <a:latin typeface="Calibri"/>
                        <a:ea typeface="Calibri"/>
                        <a:cs typeface="Times New Roman"/>
                      </a:endParaRPr>
                    </a:p>
                  </a:txBody>
                  <a:tcPr marL="26097" marR="26097" marT="0" marB="0"/>
                </a:tc>
              </a:tr>
            </a:tbl>
          </a:graphicData>
        </a:graphic>
      </p:graphicFrame>
    </p:spTree>
    <p:extLst>
      <p:ext uri="{BB962C8B-B14F-4D97-AF65-F5344CB8AC3E}">
        <p14:creationId xmlns:p14="http://schemas.microsoft.com/office/powerpoint/2010/main" val="3458043737"/>
      </p:ext>
    </p:extLst>
  </p:cSld>
  <p:clrMapOvr>
    <a:masterClrMapping/>
  </p:clrMapOvr>
  <p:transition xmlns:p14="http://schemas.microsoft.com/office/powerpoint/2010/main">
    <p:strips dir="ru"/>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42226142"/>
              </p:ext>
            </p:extLst>
          </p:nvPr>
        </p:nvGraphicFramePr>
        <p:xfrm>
          <a:off x="251520" y="620688"/>
          <a:ext cx="8784977" cy="3456940"/>
        </p:xfrm>
        <a:graphic>
          <a:graphicData uri="http://schemas.openxmlformats.org/drawingml/2006/table">
            <a:tbl>
              <a:tblPr firstRow="1" firstCol="1" lastRow="1" lastCol="1" bandRow="1" bandCol="1">
                <a:tableStyleId>{69012ECD-51FC-41F1-AA8D-1B2483CD663E}</a:tableStyleId>
              </a:tblPr>
              <a:tblGrid>
                <a:gridCol w="288032"/>
                <a:gridCol w="3240360"/>
                <a:gridCol w="3888432"/>
                <a:gridCol w="1368153"/>
              </a:tblGrid>
              <a:tr h="360138">
                <a:tc>
                  <a:txBody>
                    <a:bodyPr/>
                    <a:lstStyle/>
                    <a:p>
                      <a:pPr algn="ctr">
                        <a:lnSpc>
                          <a:spcPct val="115000"/>
                        </a:lnSpc>
                        <a:spcAft>
                          <a:spcPts val="1000"/>
                        </a:spcAft>
                      </a:pPr>
                      <a:r>
                        <a:rPr lang="it-IT" sz="1200" b="1" i="0" dirty="0">
                          <a:solidFill>
                            <a:schemeClr val="tx1"/>
                          </a:solidFill>
                          <a:effectLst/>
                        </a:rPr>
                        <a:t>7</a:t>
                      </a:r>
                      <a:endParaRPr lang="it-IT" sz="1200" b="1" i="0" dirty="0">
                        <a:solidFill>
                          <a:schemeClr val="tx1"/>
                        </a:solidFill>
                        <a:effectLst/>
                        <a:latin typeface="Calibri"/>
                        <a:ea typeface="Calibri"/>
                        <a:cs typeface="Times New Roman"/>
                      </a:endParaRPr>
                    </a:p>
                  </a:txBody>
                  <a:tcPr marL="26097" marR="26097" marT="0" marB="0" anchor="ctr">
                    <a:lnL w="12700" cap="flat" cmpd="sng" algn="ctr">
                      <a:solidFill>
                        <a:scrgbClr r="0" g="0" b="0"/>
                      </a:solidFill>
                      <a:prstDash val="solid"/>
                      <a:round/>
                      <a:headEnd type="none" w="med" len="med"/>
                      <a:tailEnd type="none" w="med" len="med"/>
                    </a:lnL>
                    <a:noFill/>
                  </a:tcPr>
                </a:tc>
                <a:tc>
                  <a:txBody>
                    <a:bodyPr/>
                    <a:lstStyle/>
                    <a:p>
                      <a:pPr algn="just">
                        <a:lnSpc>
                          <a:spcPct val="115000"/>
                        </a:lnSpc>
                        <a:spcBef>
                          <a:spcPts val="300"/>
                        </a:spcBef>
                        <a:spcAft>
                          <a:spcPts val="300"/>
                        </a:spcAft>
                      </a:pPr>
                      <a:r>
                        <a:rPr kumimoji="0" lang="it-IT" sz="1200" b="0" i="0" kern="1200" dirty="0" smtClean="0">
                          <a:solidFill>
                            <a:schemeClr val="tx1"/>
                          </a:solidFill>
                          <a:effectLst/>
                          <a:latin typeface="Times New Roman" panose="02020603050405020304" pitchFamily="18" charset="0"/>
                          <a:cs typeface="Times New Roman" panose="02020603050405020304" pitchFamily="18" charset="0"/>
                        </a:rPr>
                        <a:t>Dimostra originalità e spirito di iniziativa. È in grado di realizzare semplici progetti. Si assume le proprie responsabilità, chiede aiuto quando si trova in difficoltà e sa fornire aiuto a chi lo chiede.</a:t>
                      </a:r>
                      <a:r>
                        <a:rPr lang="it-IT" sz="1200" b="0" i="0" dirty="0" smtClean="0">
                          <a:solidFill>
                            <a:schemeClr val="tx1"/>
                          </a:solidFill>
                          <a:effectLst/>
                          <a:latin typeface="Times New Roman" panose="02020603050405020304" pitchFamily="18" charset="0"/>
                          <a:cs typeface="Times New Roman" panose="02020603050405020304" pitchFamily="18" charset="0"/>
                        </a:rPr>
                        <a:t> </a:t>
                      </a:r>
                      <a:endParaRPr lang="it-IT" sz="1200" b="0" i="0" dirty="0">
                        <a:solidFill>
                          <a:schemeClr val="tx1"/>
                        </a:solidFill>
                        <a:effectLst/>
                        <a:latin typeface="Times New Roman" panose="02020603050405020304" pitchFamily="18" charset="0"/>
                        <a:ea typeface="Calibri"/>
                        <a:cs typeface="Times New Roman" panose="02020603050405020304" pitchFamily="18" charset="0"/>
                      </a:endParaRPr>
                    </a:p>
                  </a:txBody>
                  <a:tcPr marL="26097" marR="26097" marT="0" marB="0">
                    <a:noFill/>
                  </a:tcPr>
                </a:tc>
                <a:tc>
                  <a:txBody>
                    <a:bodyPr/>
                    <a:lstStyle/>
                    <a:p>
                      <a:pPr algn="just">
                        <a:lnSpc>
                          <a:spcPct val="115000"/>
                        </a:lnSpc>
                        <a:spcBef>
                          <a:spcPts val="200"/>
                        </a:spcBef>
                        <a:spcAft>
                          <a:spcPts val="200"/>
                        </a:spcAft>
                      </a:pPr>
                      <a:r>
                        <a:rPr lang="it-IT" sz="1200" b="0" i="0" dirty="0">
                          <a:solidFill>
                            <a:srgbClr val="0000FF"/>
                          </a:solidFill>
                          <a:effectLst/>
                          <a:latin typeface="Times New Roman" panose="02020603050405020304" pitchFamily="18" charset="0"/>
                          <a:ea typeface="Calibri"/>
                          <a:cs typeface="Times New Roman" panose="02020603050405020304" pitchFamily="18" charset="0"/>
                        </a:rPr>
                        <a:t>Ha spirito di iniziativa ed è capace di produrre idee e progetti creativi. Si assume le proprie responsabilità, chiede aiuto quando si trova in difficoltà e sa fornire aiuto a chi lo chiede. E’ disposto ad analizzare se stesso e a misurarsi con le novità e gli imprevisti.</a:t>
                      </a:r>
                    </a:p>
                  </a:txBody>
                  <a:tcPr marL="68580" marR="68580" marT="0" marB="0">
                    <a:noFill/>
                  </a:tcPr>
                </a:tc>
                <a:tc>
                  <a:txBody>
                    <a:bodyPr/>
                    <a:lstStyle/>
                    <a:p>
                      <a:pPr marL="0" marR="0" indent="0" algn="just" defTabSz="914400" rtl="0" eaLnBrk="1" fontAlgn="auto" latinLnBrk="0" hangingPunct="1">
                        <a:lnSpc>
                          <a:spcPct val="115000"/>
                        </a:lnSpc>
                        <a:spcBef>
                          <a:spcPts val="300"/>
                        </a:spcBef>
                        <a:spcAft>
                          <a:spcPts val="300"/>
                        </a:spcAft>
                        <a:buClrTx/>
                        <a:buSzTx/>
                        <a:buFontTx/>
                        <a:buNone/>
                        <a:tabLst/>
                        <a:defRPr/>
                      </a:pPr>
                      <a:r>
                        <a:rPr lang="it-IT" sz="1000" b="1" i="0" dirty="0" smtClean="0">
                          <a:solidFill>
                            <a:schemeClr val="tx1"/>
                          </a:solidFill>
                          <a:effectLst/>
                        </a:rPr>
                        <a:t>Spirito di iniziativa e imprenditorialità.</a:t>
                      </a:r>
                      <a:endParaRPr lang="it-IT" sz="1000" b="1" i="0" dirty="0" smtClean="0">
                        <a:solidFill>
                          <a:schemeClr val="tx1"/>
                        </a:solidFill>
                        <a:effectLst/>
                        <a:latin typeface="Calibri"/>
                        <a:ea typeface="Calibri"/>
                        <a:cs typeface="Times New Roman"/>
                      </a:endParaRPr>
                    </a:p>
                  </a:txBody>
                  <a:tcPr marL="26097" marR="26097" marT="0" marB="0">
                    <a:noFill/>
                  </a:tcPr>
                </a:tc>
              </a:tr>
              <a:tr h="360138">
                <a:tc rowSpan="3">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it-IT" sz="1200" b="1" i="0" dirty="0" smtClean="0">
                          <a:effectLst/>
                        </a:rPr>
                        <a:t>8</a:t>
                      </a:r>
                    </a:p>
                    <a:p>
                      <a:pPr algn="ctr">
                        <a:lnSpc>
                          <a:spcPct val="115000"/>
                        </a:lnSpc>
                        <a:spcAft>
                          <a:spcPts val="1000"/>
                        </a:spcAft>
                      </a:pPr>
                      <a:endParaRPr lang="it-IT" sz="1200" b="1" i="0" dirty="0">
                        <a:effectLst/>
                        <a:latin typeface="Calibri"/>
                        <a:ea typeface="Calibri"/>
                        <a:cs typeface="Times New Roman"/>
                      </a:endParaRPr>
                    </a:p>
                  </a:txBody>
                  <a:tcPr marL="26097" marR="26097" marT="0" marB="0" anchor="ctr">
                    <a:lnL w="12700" cap="flat" cmpd="sng" algn="ctr">
                      <a:solidFill>
                        <a:scrgbClr r="0" g="0" b="0"/>
                      </a:solidFill>
                      <a:prstDash val="solid"/>
                      <a:round/>
                      <a:headEnd type="none" w="med" len="med"/>
                      <a:tailEnd type="none" w="med" len="med"/>
                    </a:lnL>
                  </a:tcPr>
                </a:tc>
                <a:tc>
                  <a:txBody>
                    <a:bodyPr/>
                    <a:lstStyle/>
                    <a:p>
                      <a:pPr algn="just">
                        <a:lnSpc>
                          <a:spcPct val="115000"/>
                        </a:lnSpc>
                        <a:spcBef>
                          <a:spcPts val="400"/>
                        </a:spcBef>
                        <a:spcAft>
                          <a:spcPts val="400"/>
                        </a:spcAft>
                      </a:pPr>
                      <a:r>
                        <a:rPr lang="it-IT" sz="1200" b="0" i="0" dirty="0">
                          <a:effectLst/>
                          <a:latin typeface="Times New Roman" panose="02020603050405020304" pitchFamily="18" charset="0"/>
                          <a:cs typeface="Times New Roman" panose="02020603050405020304" pitchFamily="18" charset="0"/>
                        </a:rPr>
                        <a:t>Si orienta nello spazio e nel tempo, osservando e descrivendo ambienti, fatti, fenomeni e produzioni artistiche.</a:t>
                      </a:r>
                      <a:endParaRPr lang="it-IT" sz="1200" b="0" i="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Bef>
                          <a:spcPts val="200"/>
                        </a:spcBef>
                        <a:spcAft>
                          <a:spcPts val="200"/>
                        </a:spcAft>
                      </a:pPr>
                      <a:r>
                        <a:rPr lang="it-IT" sz="1200" b="0" i="0" dirty="0">
                          <a:solidFill>
                            <a:srgbClr val="0000FF"/>
                          </a:solidFill>
                          <a:effectLst/>
                          <a:latin typeface="Times New Roman" panose="02020603050405020304" pitchFamily="18" charset="0"/>
                          <a:ea typeface="Calibri"/>
                          <a:cs typeface="Times New Roman" panose="02020603050405020304" pitchFamily="18" charset="0"/>
                        </a:rPr>
                        <a:t>Riconosce ed apprezza le diverse identità, le tradizioni culturali e religiose, in un’ottica di dialogo e di rispetto reciproco. </a:t>
                      </a:r>
                    </a:p>
                  </a:txBody>
                  <a:tcPr marL="68580" marR="68580" marT="0" marB="0"/>
                </a:tc>
                <a:tc rowSpan="3">
                  <a:txBody>
                    <a:bodyPr/>
                    <a:lstStyle/>
                    <a:p>
                      <a:pPr marL="0" marR="0" indent="0" algn="just" defTabSz="914400" rtl="0" eaLnBrk="1" fontAlgn="auto" latinLnBrk="0" hangingPunct="1">
                        <a:lnSpc>
                          <a:spcPct val="115000"/>
                        </a:lnSpc>
                        <a:spcBef>
                          <a:spcPts val="300"/>
                        </a:spcBef>
                        <a:spcAft>
                          <a:spcPts val="300"/>
                        </a:spcAft>
                        <a:buClrTx/>
                        <a:buSzTx/>
                        <a:buFontTx/>
                        <a:buNone/>
                        <a:tabLst/>
                        <a:defRPr/>
                      </a:pPr>
                      <a:r>
                        <a:rPr lang="it-IT" sz="1000" b="1" i="0" dirty="0" smtClean="0">
                          <a:effectLst/>
                        </a:rPr>
                        <a:t>Consapevolezza ed espressione culturale.</a:t>
                      </a:r>
                      <a:endParaRPr lang="it-IT" sz="1000" b="1" i="0" dirty="0" smtClean="0">
                        <a:effectLst/>
                        <a:latin typeface="Calibri"/>
                        <a:ea typeface="Calibri"/>
                        <a:cs typeface="Times New Roman"/>
                      </a:endParaRPr>
                    </a:p>
                    <a:p>
                      <a:pPr marL="0" marR="0" indent="0" algn="just" defTabSz="914400" rtl="0" eaLnBrk="1" fontAlgn="auto" latinLnBrk="0" hangingPunct="1">
                        <a:lnSpc>
                          <a:spcPct val="115000"/>
                        </a:lnSpc>
                        <a:spcBef>
                          <a:spcPts val="300"/>
                        </a:spcBef>
                        <a:spcAft>
                          <a:spcPts val="300"/>
                        </a:spcAft>
                        <a:buClrTx/>
                        <a:buSzTx/>
                        <a:buFontTx/>
                        <a:buNone/>
                        <a:tabLst/>
                        <a:defRPr/>
                      </a:pPr>
                      <a:endParaRPr lang="it-IT" sz="1000" b="1" i="0" dirty="0" smtClean="0">
                        <a:effectLst/>
                        <a:latin typeface="Calibri"/>
                        <a:ea typeface="Calibri"/>
                        <a:cs typeface="Times New Roman"/>
                      </a:endParaRPr>
                    </a:p>
                  </a:txBody>
                  <a:tcPr marL="26097" marR="26097" marT="0" marB="0"/>
                </a:tc>
              </a:tr>
              <a:tr h="360138">
                <a:tc vMerge="1">
                  <a:txBody>
                    <a:bodyPr/>
                    <a:lstStyle/>
                    <a:p>
                      <a:pPr algn="ctr">
                        <a:lnSpc>
                          <a:spcPct val="115000"/>
                        </a:lnSpc>
                        <a:spcAft>
                          <a:spcPts val="1000"/>
                        </a:spcAft>
                      </a:pPr>
                      <a:endParaRPr lang="it-IT" sz="1000" dirty="0">
                        <a:effectLst/>
                        <a:latin typeface="Calibri"/>
                        <a:ea typeface="Calibri"/>
                        <a:cs typeface="Times New Roman"/>
                      </a:endParaRPr>
                    </a:p>
                  </a:txBody>
                  <a:tcPr marL="26097" marR="26097" marT="0" marB="0" anchor="ctr">
                    <a:lnL w="12700" cap="flat" cmpd="sng" algn="ctr">
                      <a:solidFill>
                        <a:scrgbClr r="0" g="0" b="0"/>
                      </a:solidFill>
                      <a:prstDash val="solid"/>
                      <a:round/>
                      <a:headEnd type="none" w="med" len="med"/>
                      <a:tailEnd type="none" w="med" len="med"/>
                    </a:lnL>
                  </a:tcPr>
                </a:tc>
                <a:tc>
                  <a:txBody>
                    <a:bodyPr/>
                    <a:lstStyle/>
                    <a:p>
                      <a:pPr algn="just">
                        <a:lnSpc>
                          <a:spcPct val="115000"/>
                        </a:lnSpc>
                        <a:spcBef>
                          <a:spcPts val="400"/>
                        </a:spcBef>
                        <a:spcAft>
                          <a:spcPts val="400"/>
                        </a:spcAft>
                      </a:pPr>
                      <a:r>
                        <a:rPr lang="it-IT" sz="1200" b="0" i="0" dirty="0">
                          <a:effectLst/>
                          <a:latin typeface="Times New Roman" panose="02020603050405020304" pitchFamily="18" charset="0"/>
                          <a:cs typeface="Times New Roman" panose="02020603050405020304" pitchFamily="18" charset="0"/>
                        </a:rPr>
                        <a:t>Riconosce le diverse identità, le tradizioni culturali e religiose in un’ottica di dialogo e di rispetto reciproco.</a:t>
                      </a:r>
                      <a:endParaRPr lang="it-IT" sz="1200" b="0" i="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Bef>
                          <a:spcPts val="200"/>
                        </a:spcBef>
                        <a:spcAft>
                          <a:spcPts val="200"/>
                        </a:spcAft>
                      </a:pPr>
                      <a:r>
                        <a:rPr lang="it-IT" sz="1200" b="0" i="0" dirty="0">
                          <a:solidFill>
                            <a:srgbClr val="0000FF"/>
                          </a:solidFill>
                          <a:effectLst/>
                          <a:latin typeface="Times New Roman" panose="02020603050405020304" pitchFamily="18" charset="0"/>
                          <a:ea typeface="Calibri"/>
                          <a:cs typeface="Times New Roman" panose="02020603050405020304" pitchFamily="18" charset="0"/>
                        </a:rPr>
                        <a:t>Si orienta nello spazio e nel tempo e interpreta i sistemi simbolici e culturali della società.</a:t>
                      </a:r>
                    </a:p>
                  </a:txBody>
                  <a:tcPr marL="68580" marR="68580" marT="0" marB="0"/>
                </a:tc>
                <a:tc vMerge="1">
                  <a:txBody>
                    <a:bodyPr/>
                    <a:lstStyle/>
                    <a:p>
                      <a:pPr marL="0" marR="0" indent="0" algn="just" defTabSz="914400" rtl="0" eaLnBrk="1" fontAlgn="auto" latinLnBrk="0" hangingPunct="1">
                        <a:lnSpc>
                          <a:spcPct val="115000"/>
                        </a:lnSpc>
                        <a:spcBef>
                          <a:spcPts val="300"/>
                        </a:spcBef>
                        <a:spcAft>
                          <a:spcPts val="300"/>
                        </a:spcAft>
                        <a:buClrTx/>
                        <a:buSzTx/>
                        <a:buFontTx/>
                        <a:buNone/>
                        <a:tabLst/>
                        <a:defRPr/>
                      </a:pPr>
                      <a:endParaRPr lang="it-IT" sz="1000" dirty="0" smtClean="0">
                        <a:effectLst/>
                        <a:latin typeface="Calibri"/>
                        <a:ea typeface="Calibri"/>
                        <a:cs typeface="Times New Roman"/>
                      </a:endParaRPr>
                    </a:p>
                  </a:txBody>
                  <a:tcPr marL="26097" marR="26097" marT="0" marB="0"/>
                </a:tc>
              </a:tr>
              <a:tr h="360138">
                <a:tc vMerge="1">
                  <a:txBody>
                    <a:bodyPr/>
                    <a:lstStyle/>
                    <a:p>
                      <a:pPr algn="ctr">
                        <a:lnSpc>
                          <a:spcPct val="115000"/>
                        </a:lnSpc>
                        <a:spcAft>
                          <a:spcPts val="1000"/>
                        </a:spcAft>
                      </a:pPr>
                      <a:endParaRPr lang="it-IT" sz="1000" dirty="0">
                        <a:effectLst/>
                        <a:latin typeface="Calibri"/>
                        <a:ea typeface="Calibri"/>
                        <a:cs typeface="Times New Roman"/>
                      </a:endParaRPr>
                    </a:p>
                  </a:txBody>
                  <a:tcPr marL="26097" marR="26097" marT="0" marB="0" anchor="ctr">
                    <a:lnL w="12700" cap="flat" cmpd="sng" algn="ctr">
                      <a:solidFill>
                        <a:scrgbClr r="0" g="0" b="0"/>
                      </a:solidFill>
                      <a:prstDash val="solid"/>
                      <a:round/>
                      <a:headEnd type="none" w="med" len="med"/>
                      <a:tailEnd type="none" w="med" len="med"/>
                    </a:lnL>
                  </a:tcPr>
                </a:tc>
                <a:tc>
                  <a:txBody>
                    <a:bodyPr/>
                    <a:lstStyle/>
                    <a:p>
                      <a:pPr algn="just">
                        <a:lnSpc>
                          <a:spcPct val="115000"/>
                        </a:lnSpc>
                        <a:spcBef>
                          <a:spcPts val="400"/>
                        </a:spcBef>
                        <a:spcAft>
                          <a:spcPts val="400"/>
                        </a:spcAft>
                      </a:pPr>
                      <a:r>
                        <a:rPr lang="it-IT" sz="1200" b="0" i="0" dirty="0">
                          <a:effectLst/>
                          <a:latin typeface="Times New Roman" panose="02020603050405020304" pitchFamily="18" charset="0"/>
                          <a:cs typeface="Times New Roman" panose="02020603050405020304" pitchFamily="18" charset="0"/>
                        </a:rPr>
                        <a:t>In relazione alle proprie potenzialità e al proprio talento si esprime negli ambiti motori, artistici e musicali che gli sono più congeniali.</a:t>
                      </a:r>
                      <a:endParaRPr lang="it-IT" sz="1200" b="0" i="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Bef>
                          <a:spcPts val="200"/>
                        </a:spcBef>
                        <a:spcAft>
                          <a:spcPts val="200"/>
                        </a:spcAft>
                      </a:pPr>
                      <a:r>
                        <a:rPr lang="it-IT" sz="1200" b="0" i="0" dirty="0">
                          <a:solidFill>
                            <a:srgbClr val="0000FF"/>
                          </a:solidFill>
                          <a:effectLst/>
                          <a:latin typeface="Times New Roman" panose="02020603050405020304" pitchFamily="18" charset="0"/>
                          <a:ea typeface="Calibri"/>
                          <a:cs typeface="Times New Roman" panose="02020603050405020304" pitchFamily="18" charset="0"/>
                        </a:rPr>
                        <a:t>In relazione alle proprie potenzialità e al proprio talento si esprime e dimostra interesse per gli ambiti motori, artistici e musicali.</a:t>
                      </a:r>
                    </a:p>
                  </a:txBody>
                  <a:tcPr marL="68580" marR="68580" marT="0" marB="0"/>
                </a:tc>
                <a:tc vMerge="1">
                  <a:txBody>
                    <a:bodyPr/>
                    <a:lstStyle/>
                    <a:p>
                      <a:pPr marL="0" marR="0" indent="0" algn="just" defTabSz="914400" rtl="0" eaLnBrk="1" fontAlgn="auto" latinLnBrk="0" hangingPunct="1">
                        <a:lnSpc>
                          <a:spcPct val="115000"/>
                        </a:lnSpc>
                        <a:spcBef>
                          <a:spcPts val="300"/>
                        </a:spcBef>
                        <a:spcAft>
                          <a:spcPts val="300"/>
                        </a:spcAft>
                        <a:buClrTx/>
                        <a:buSzTx/>
                        <a:buFontTx/>
                        <a:buNone/>
                        <a:tabLst/>
                        <a:defRPr/>
                      </a:pPr>
                      <a:endParaRPr lang="it-IT" sz="1000" dirty="0" smtClean="0">
                        <a:effectLst/>
                        <a:latin typeface="Calibri"/>
                        <a:ea typeface="Calibri"/>
                        <a:cs typeface="Times New Roman"/>
                      </a:endParaRPr>
                    </a:p>
                  </a:txBody>
                  <a:tcPr marL="26097" marR="26097" marT="0" marB="0"/>
                </a:tc>
              </a:tr>
              <a:tr h="360138">
                <a:tc>
                  <a:txBody>
                    <a:bodyPr/>
                    <a:lstStyle/>
                    <a:p>
                      <a:pPr algn="ctr">
                        <a:lnSpc>
                          <a:spcPct val="115000"/>
                        </a:lnSpc>
                        <a:spcAft>
                          <a:spcPts val="1000"/>
                        </a:spcAft>
                      </a:pPr>
                      <a:r>
                        <a:rPr lang="it-IT" sz="1200" b="1" i="0" dirty="0" smtClean="0">
                          <a:effectLst/>
                          <a:latin typeface="Calibri"/>
                          <a:ea typeface="Calibri"/>
                          <a:cs typeface="Times New Roman"/>
                        </a:rPr>
                        <a:t>9</a:t>
                      </a:r>
                      <a:endParaRPr lang="it-IT" sz="1200" b="1" i="0" dirty="0">
                        <a:effectLst/>
                        <a:latin typeface="Calibri"/>
                        <a:ea typeface="Calibri"/>
                        <a:cs typeface="Times New Roman"/>
                      </a:endParaRPr>
                    </a:p>
                  </a:txBody>
                  <a:tcPr marL="26097" marR="26097" marT="0" marB="0" anchor="ctr">
                    <a:lnL w="12700" cap="flat" cmpd="sng" algn="ctr">
                      <a:solidFill>
                        <a:scrgbClr r="0" g="0" b="0"/>
                      </a:solidFill>
                      <a:prstDash val="solid"/>
                      <a:round/>
                      <a:headEnd type="none" w="med" len="med"/>
                      <a:tailEnd type="none" w="med" len="med"/>
                    </a:lnL>
                  </a:tcPr>
                </a:tc>
                <a:tc gridSpan="3">
                  <a:txBody>
                    <a:bodyPr/>
                    <a:lstStyle/>
                    <a:p>
                      <a:pPr>
                        <a:lnSpc>
                          <a:spcPct val="115000"/>
                        </a:lnSpc>
                        <a:spcBef>
                          <a:spcPts val="500"/>
                        </a:spcBef>
                        <a:spcAft>
                          <a:spcPts val="1000"/>
                        </a:spcAft>
                      </a:pPr>
                      <a:r>
                        <a:rPr lang="it-IT" sz="1200" b="0" i="0" dirty="0">
                          <a:effectLst/>
                          <a:latin typeface="Times New Roman" panose="02020603050405020304" pitchFamily="18" charset="0"/>
                          <a:ea typeface="Calibri"/>
                          <a:cs typeface="Times New Roman" panose="02020603050405020304" pitchFamily="18" charset="0"/>
                        </a:rPr>
                        <a:t>L’alunno/a ha inoltre mostrato significative competenze nello svolgimento di attività scolastiche e/o extrascolastiche, relativamente a: </a:t>
                      </a:r>
                    </a:p>
                    <a:p>
                      <a:pPr>
                        <a:lnSpc>
                          <a:spcPct val="115000"/>
                        </a:lnSpc>
                        <a:spcAft>
                          <a:spcPts val="1000"/>
                        </a:spcAft>
                      </a:pPr>
                      <a:r>
                        <a:rPr lang="it-IT" sz="1000" b="0" i="0" dirty="0">
                          <a:effectLst/>
                          <a:latin typeface="Times New Roman" panose="02020603050405020304" pitchFamily="18" charset="0"/>
                          <a:ea typeface="Calibri"/>
                          <a:cs typeface="Times New Roman" panose="02020603050405020304" pitchFamily="18" charset="0"/>
                        </a:rPr>
                        <a:t>....................................................................................................................................................................................</a:t>
                      </a:r>
                      <a:r>
                        <a:rPr lang="it-IT" sz="1000" b="0" i="0" dirty="0" smtClean="0">
                          <a:effectLst/>
                          <a:latin typeface="Times New Roman" panose="02020603050405020304" pitchFamily="18" charset="0"/>
                          <a:ea typeface="Calibri"/>
                          <a:cs typeface="Times New Roman" panose="02020603050405020304" pitchFamily="18" charset="0"/>
                        </a:rPr>
                        <a:t>.............................................................................</a:t>
                      </a:r>
                      <a:endParaRPr lang="it-IT" sz="1100" b="0" i="0" dirty="0">
                        <a:effectLst/>
                        <a:latin typeface="Times New Roman" panose="02020603050405020304" pitchFamily="18" charset="0"/>
                        <a:ea typeface="Calibri"/>
                        <a:cs typeface="Times New Roman" panose="02020603050405020304" pitchFamily="18" charset="0"/>
                      </a:endParaRPr>
                    </a:p>
                  </a:txBody>
                  <a:tcPr marL="68580" marR="68580" marT="0" marB="0"/>
                </a:tc>
                <a:tc hMerge="1">
                  <a:txBody>
                    <a:bodyPr/>
                    <a:lstStyle/>
                    <a:p>
                      <a:endParaRPr lang="it-IT" dirty="0"/>
                    </a:p>
                  </a:txBody>
                  <a:tcPr marL="68580" marR="68580" marT="0" marB="0"/>
                </a:tc>
                <a:tc hMerge="1">
                  <a:txBody>
                    <a:bodyPr/>
                    <a:lstStyle/>
                    <a:p>
                      <a:endParaRPr lang="it-IT" dirty="0"/>
                    </a:p>
                  </a:txBody>
                  <a:tcPr marL="68580" marR="68580" marT="0" marB="0"/>
                </a:tc>
              </a:tr>
            </a:tbl>
          </a:graphicData>
        </a:graphic>
      </p:graphicFrame>
    </p:spTree>
    <p:extLst>
      <p:ext uri="{BB962C8B-B14F-4D97-AF65-F5344CB8AC3E}">
        <p14:creationId xmlns:p14="http://schemas.microsoft.com/office/powerpoint/2010/main" val="412920197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31640" y="35021"/>
            <a:ext cx="7498080" cy="1143000"/>
          </a:xfrm>
        </p:spPr>
        <p:txBody>
          <a:bodyPr/>
          <a:lstStyle/>
          <a:p>
            <a:pPr algn="ctr"/>
            <a:r>
              <a:rPr lang="it-IT" b="1" dirty="0" smtClean="0">
                <a:effectLst/>
              </a:rPr>
              <a:t>4 livelli di certificazione</a:t>
            </a:r>
            <a:endParaRPr lang="it-IT" b="1" dirty="0">
              <a:effectLst/>
            </a:endParaRPr>
          </a:p>
        </p:txBody>
      </p:sp>
      <p:sp>
        <p:nvSpPr>
          <p:cNvPr id="3" name="Segnaposto contenuto 2"/>
          <p:cNvSpPr>
            <a:spLocks noGrp="1"/>
          </p:cNvSpPr>
          <p:nvPr>
            <p:ph idx="1"/>
          </p:nvPr>
        </p:nvSpPr>
        <p:spPr>
          <a:xfrm>
            <a:off x="899592" y="620688"/>
            <a:ext cx="7958656" cy="6237312"/>
          </a:xfrm>
        </p:spPr>
        <p:txBody>
          <a:bodyPr>
            <a:noAutofit/>
          </a:bodyPr>
          <a:lstStyle/>
          <a:p>
            <a:pPr marL="82296" indent="0" algn="just">
              <a:buNone/>
            </a:pPr>
            <a:endParaRPr lang="it-IT" sz="1600" dirty="0" smtClean="0"/>
          </a:p>
          <a:p>
            <a:pPr algn="just"/>
            <a:endParaRPr lang="it-IT" sz="2000" b="1" i="1" dirty="0" smtClean="0"/>
          </a:p>
          <a:p>
            <a:pPr algn="just"/>
            <a:r>
              <a:rPr lang="it-IT" sz="2000" b="1" i="1" dirty="0" smtClean="0"/>
              <a:t>A – Avanzato</a:t>
            </a:r>
            <a:r>
              <a:rPr lang="it-IT" sz="2000" i="1" dirty="0"/>
              <a:t>	</a:t>
            </a:r>
            <a:endParaRPr lang="it-IT" sz="2000" i="1" dirty="0" smtClean="0"/>
          </a:p>
          <a:p>
            <a:pPr marL="82296" indent="0" algn="just">
              <a:buNone/>
            </a:pPr>
            <a:r>
              <a:rPr lang="it-IT" sz="2000" dirty="0" smtClean="0"/>
              <a:t>L’alunno/a svolge compiti e risolve problemi complessi, mostrando padronanza nell’uso delle conoscenze e delle abilità; propone e sostiene le proprie opinioni e assume in modo responsabile decisioni consapevoli.</a:t>
            </a:r>
          </a:p>
          <a:p>
            <a:pPr algn="just"/>
            <a:r>
              <a:rPr lang="it-IT" sz="2000" b="1" i="1" dirty="0" smtClean="0"/>
              <a:t>B – Intermedio</a:t>
            </a:r>
            <a:r>
              <a:rPr lang="it-IT" sz="2000" i="1" dirty="0" smtClean="0"/>
              <a:t>		</a:t>
            </a:r>
          </a:p>
          <a:p>
            <a:pPr marL="82296" indent="0" algn="just">
              <a:buNone/>
            </a:pPr>
            <a:r>
              <a:rPr lang="it-IT" sz="2000" dirty="0" smtClean="0"/>
              <a:t>L’alunno/a svolge compiti e risolve problemi in situazioni nuove, compie scelte consapevoli, mostrando di saper utilizzare le conoscenze e le abilità acquisite.</a:t>
            </a:r>
          </a:p>
          <a:p>
            <a:pPr algn="just"/>
            <a:r>
              <a:rPr lang="it-IT" sz="2000" b="1" i="1" dirty="0" smtClean="0"/>
              <a:t>C – Base</a:t>
            </a:r>
            <a:r>
              <a:rPr lang="it-IT" sz="2000" i="1" dirty="0" smtClean="0"/>
              <a:t>		</a:t>
            </a:r>
            <a:r>
              <a:rPr lang="it-IT" sz="2000" i="1" dirty="0"/>
              <a:t> </a:t>
            </a:r>
            <a:r>
              <a:rPr lang="it-IT" sz="2000" i="1" dirty="0" smtClean="0"/>
              <a:t>   </a:t>
            </a:r>
          </a:p>
          <a:p>
            <a:pPr marL="82296" indent="0" algn="just">
              <a:buNone/>
            </a:pPr>
            <a:r>
              <a:rPr lang="it-IT" sz="2000" dirty="0" smtClean="0"/>
              <a:t>L’alunno/a svolge compiti semplici anche in situazioni nuove, mostrando di possedere conoscenze e abilità fondamentali e di saper applicare basilari regole e procedure apprese.</a:t>
            </a:r>
          </a:p>
          <a:p>
            <a:pPr algn="just"/>
            <a:r>
              <a:rPr lang="it-IT" sz="2000" b="1" i="1" dirty="0" smtClean="0"/>
              <a:t>D – Iniziale</a:t>
            </a:r>
            <a:r>
              <a:rPr lang="it-IT" sz="2000" i="1" dirty="0"/>
              <a:t>	</a:t>
            </a:r>
            <a:r>
              <a:rPr lang="it-IT" sz="2000" i="1" dirty="0" smtClean="0"/>
              <a:t> </a:t>
            </a:r>
          </a:p>
          <a:p>
            <a:pPr marL="82296" indent="0" algn="just">
              <a:buNone/>
            </a:pPr>
            <a:r>
              <a:rPr lang="it-IT" sz="2000" dirty="0" smtClean="0"/>
              <a:t>L’alunno/a, se opportunamente guidato/a, svolge compiti semplici in situazioni note.</a:t>
            </a:r>
          </a:p>
          <a:p>
            <a:pPr>
              <a:buNone/>
            </a:pPr>
            <a:endParaRPr lang="it-IT" sz="2000" dirty="0"/>
          </a:p>
        </p:txBody>
      </p:sp>
    </p:spTree>
    <p:extLst>
      <p:ext uri="{BB962C8B-B14F-4D97-AF65-F5344CB8AC3E}">
        <p14:creationId xmlns:p14="http://schemas.microsoft.com/office/powerpoint/2010/main" val="383307035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620688"/>
            <a:ext cx="8280920" cy="1439850"/>
          </a:xfrm>
        </p:spPr>
        <p:txBody>
          <a:bodyPr>
            <a:noAutofit/>
          </a:bodyPr>
          <a:lstStyle/>
          <a:p>
            <a:pPr algn="ctr"/>
            <a:r>
              <a:rPr lang="it-IT" sz="3000" b="1" dirty="0">
                <a:effectLst/>
              </a:rPr>
              <a:t>Come raccordare operativamente la progettazione curricolare </a:t>
            </a:r>
            <a:r>
              <a:rPr lang="it-IT" sz="3000" b="1" dirty="0" smtClean="0">
                <a:effectLst/>
              </a:rPr>
              <a:t/>
            </a:r>
            <a:br>
              <a:rPr lang="it-IT" sz="3000" b="1" dirty="0" smtClean="0">
                <a:effectLst/>
              </a:rPr>
            </a:br>
            <a:r>
              <a:rPr lang="it-IT" sz="3000" b="1" dirty="0" smtClean="0">
                <a:effectLst/>
              </a:rPr>
              <a:t>con </a:t>
            </a:r>
            <a:r>
              <a:rPr lang="it-IT" sz="3000" b="1" dirty="0">
                <a:effectLst/>
              </a:rPr>
              <a:t>la </a:t>
            </a:r>
            <a:r>
              <a:rPr lang="it-IT" sz="3000" b="1" dirty="0" smtClean="0">
                <a:effectLst/>
              </a:rPr>
              <a:t>valutazione e certificazione </a:t>
            </a:r>
            <a:r>
              <a:rPr lang="it-IT" sz="3000" b="1" dirty="0">
                <a:effectLst/>
              </a:rPr>
              <a:t>delle competenze?</a:t>
            </a:r>
            <a:r>
              <a:rPr lang="it-IT" sz="3000" dirty="0" smtClean="0"/>
              <a:t/>
            </a:r>
            <a:br>
              <a:rPr lang="it-IT" sz="3000" dirty="0" smtClean="0"/>
            </a:br>
            <a:endParaRPr lang="it-IT" sz="3000" dirty="0"/>
          </a:p>
        </p:txBody>
      </p:sp>
      <p:sp>
        <p:nvSpPr>
          <p:cNvPr id="3" name="Segnaposto contenuto 2"/>
          <p:cNvSpPr>
            <a:spLocks noGrp="1"/>
          </p:cNvSpPr>
          <p:nvPr>
            <p:ph idx="1"/>
          </p:nvPr>
        </p:nvSpPr>
        <p:spPr>
          <a:xfrm>
            <a:off x="899592" y="2276872"/>
            <a:ext cx="8076464" cy="4725144"/>
          </a:xfrm>
        </p:spPr>
        <p:txBody>
          <a:bodyPr>
            <a:noAutofit/>
          </a:bodyPr>
          <a:lstStyle/>
          <a:p>
            <a:pPr marL="82296" indent="0" algn="just">
              <a:buNone/>
            </a:pPr>
            <a:r>
              <a:rPr lang="it-IT" sz="2400" b="1" dirty="0" smtClean="0">
                <a:solidFill>
                  <a:srgbClr val="C32D2E"/>
                </a:solidFill>
              </a:rPr>
              <a:t>Fase </a:t>
            </a:r>
            <a:r>
              <a:rPr lang="it-IT" sz="2400" b="1" dirty="0">
                <a:solidFill>
                  <a:srgbClr val="C32D2E"/>
                </a:solidFill>
              </a:rPr>
              <a:t>1</a:t>
            </a:r>
            <a:r>
              <a:rPr lang="it-IT" sz="2400" b="1" dirty="0" smtClean="0">
                <a:solidFill>
                  <a:srgbClr val="C32D2E"/>
                </a:solidFill>
              </a:rPr>
              <a:t>. </a:t>
            </a:r>
            <a:r>
              <a:rPr lang="it-IT" sz="2400" b="1" dirty="0" smtClean="0">
                <a:solidFill>
                  <a:srgbClr val="0000FF"/>
                </a:solidFill>
              </a:rPr>
              <a:t>Costruire le rubriche di valutazione dei </a:t>
            </a:r>
            <a:r>
              <a:rPr lang="it-IT" sz="2400" b="1" i="1" dirty="0" smtClean="0">
                <a:solidFill>
                  <a:srgbClr val="0000FF"/>
                </a:solidFill>
              </a:rPr>
              <a:t>traguardi per lo sviluppo delle competenze </a:t>
            </a:r>
            <a:r>
              <a:rPr lang="it-IT" sz="2400" b="1" dirty="0" smtClean="0">
                <a:solidFill>
                  <a:srgbClr val="0000FF"/>
                </a:solidFill>
              </a:rPr>
              <a:t>delle </a:t>
            </a:r>
            <a:r>
              <a:rPr lang="it-IT" sz="2400" b="1" dirty="0" smtClean="0">
                <a:solidFill>
                  <a:srgbClr val="0000FF"/>
                </a:solidFill>
              </a:rPr>
              <a:t>discipline/campi di esperienza (vedi esempi modello VA.R.C.CO.)</a:t>
            </a:r>
            <a:endParaRPr lang="it-IT" sz="2400" b="1" dirty="0">
              <a:solidFill>
                <a:schemeClr val="accent3"/>
              </a:solidFill>
            </a:endParaRPr>
          </a:p>
          <a:p>
            <a:pPr marL="596646" indent="-514350" algn="just">
              <a:buNone/>
            </a:pPr>
            <a:endParaRPr lang="it-IT" sz="2400" b="1" dirty="0" smtClean="0">
              <a:solidFill>
                <a:srgbClr val="0000FF"/>
              </a:solidFill>
            </a:endParaRPr>
          </a:p>
          <a:p>
            <a:pPr marL="84138" indent="-3175" algn="just">
              <a:buNone/>
            </a:pPr>
            <a:r>
              <a:rPr lang="it-IT" sz="2400" b="1" dirty="0" smtClean="0">
                <a:solidFill>
                  <a:schemeClr val="accent3"/>
                </a:solidFill>
              </a:rPr>
              <a:t>Fase 2.</a:t>
            </a:r>
            <a:r>
              <a:rPr lang="it-IT" sz="2400" b="1" dirty="0" smtClean="0">
                <a:solidFill>
                  <a:srgbClr val="0000FF"/>
                </a:solidFill>
              </a:rPr>
              <a:t> Costruire </a:t>
            </a:r>
            <a:r>
              <a:rPr lang="it-IT" sz="2400" b="1" i="1" dirty="0" smtClean="0">
                <a:solidFill>
                  <a:srgbClr val="0000FF"/>
                </a:solidFill>
              </a:rPr>
              <a:t>compiti autentici</a:t>
            </a:r>
            <a:r>
              <a:rPr lang="it-IT" sz="2400" b="1" dirty="0" smtClean="0">
                <a:solidFill>
                  <a:srgbClr val="0000FF"/>
                </a:solidFill>
              </a:rPr>
              <a:t> finalizzati ad accertare il raggiungimento di</a:t>
            </a:r>
            <a:r>
              <a:rPr lang="it-IT" sz="2400" b="1" i="1" dirty="0" smtClean="0">
                <a:solidFill>
                  <a:srgbClr val="0000FF"/>
                </a:solidFill>
              </a:rPr>
              <a:t> competenze disciplinari </a:t>
            </a:r>
            <a:r>
              <a:rPr lang="it-IT" sz="2400" b="1" dirty="0" smtClean="0">
                <a:solidFill>
                  <a:srgbClr val="0000FF"/>
                </a:solidFill>
              </a:rPr>
              <a:t>in base a diversi livelli di padronanza (4 livelli I </a:t>
            </a:r>
            <a:r>
              <a:rPr lang="it-IT" sz="2400" b="1" dirty="0" smtClean="0">
                <a:solidFill>
                  <a:srgbClr val="0000FF"/>
                </a:solidFill>
              </a:rPr>
              <a:t>ciclo)</a:t>
            </a:r>
            <a:endParaRPr lang="it-IT" sz="2400" i="1" dirty="0" smtClean="0">
              <a:solidFill>
                <a:srgbClr val="FF0000"/>
              </a:solidFill>
            </a:endParaRPr>
          </a:p>
        </p:txBody>
      </p:sp>
    </p:spTree>
    <p:extLst>
      <p:ext uri="{BB962C8B-B14F-4D97-AF65-F5344CB8AC3E}">
        <p14:creationId xmlns:p14="http://schemas.microsoft.com/office/powerpoint/2010/main" val="321580011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42976" y="285728"/>
            <a:ext cx="7772400" cy="1143000"/>
          </a:xfrm>
        </p:spPr>
        <p:txBody>
          <a:bodyPr rtlCol="0">
            <a:normAutofit/>
          </a:bodyPr>
          <a:lstStyle/>
          <a:p>
            <a:pPr algn="ctr" fontAlgn="auto">
              <a:spcAft>
                <a:spcPts val="0"/>
              </a:spcAft>
              <a:defRPr/>
            </a:pPr>
            <a:r>
              <a:rPr lang="it-IT" sz="3600" b="1" dirty="0" smtClean="0">
                <a:effectLst/>
              </a:rPr>
              <a:t>Le rubriche</a:t>
            </a:r>
          </a:p>
        </p:txBody>
      </p:sp>
      <p:sp>
        <p:nvSpPr>
          <p:cNvPr id="55299" name="Rectangle 3"/>
          <p:cNvSpPr>
            <a:spLocks noGrp="1" noChangeArrowheads="1"/>
          </p:cNvSpPr>
          <p:nvPr>
            <p:ph idx="1"/>
          </p:nvPr>
        </p:nvSpPr>
        <p:spPr>
          <a:xfrm>
            <a:off x="1071538" y="1500174"/>
            <a:ext cx="7858180" cy="5357825"/>
          </a:xfrm>
        </p:spPr>
        <p:txBody>
          <a:bodyPr>
            <a:normAutofit fontScale="92500"/>
          </a:bodyPr>
          <a:lstStyle/>
          <a:p>
            <a:pPr algn="just"/>
            <a:r>
              <a:rPr lang="it-IT" sz="2800" dirty="0" smtClean="0"/>
              <a:t>La rubrica è uno strumento che individua le </a:t>
            </a:r>
            <a:r>
              <a:rPr lang="it-IT" sz="2800" i="1" dirty="0" smtClean="0"/>
              <a:t>dimensioni</a:t>
            </a:r>
            <a:r>
              <a:rPr lang="it-IT" sz="2800" dirty="0" smtClean="0"/>
              <a:t> (aspetti importanti) per descrivere, secondo una scala di qualità, una competenza (</a:t>
            </a:r>
            <a:r>
              <a:rPr lang="it-IT" sz="2800" dirty="0" err="1" smtClean="0"/>
              <a:t>Comoglio</a:t>
            </a:r>
            <a:r>
              <a:rPr lang="it-IT" sz="2800" dirty="0" smtClean="0"/>
              <a:t>, 2002; </a:t>
            </a:r>
            <a:r>
              <a:rPr lang="en-US" sz="2800" dirty="0" smtClean="0"/>
              <a:t>Stevens &amp; Levi, 2005</a:t>
            </a:r>
            <a:r>
              <a:rPr lang="it-IT" sz="2800" dirty="0" smtClean="0"/>
              <a:t>)</a:t>
            </a:r>
          </a:p>
          <a:p>
            <a:pPr>
              <a:buNone/>
            </a:pPr>
            <a:endParaRPr lang="it-IT" sz="2800" dirty="0" smtClean="0"/>
          </a:p>
          <a:p>
            <a:pPr algn="just"/>
            <a:r>
              <a:rPr lang="it-IT" sz="2800" dirty="0" smtClean="0"/>
              <a:t>Evidenzia ciò che lo studente “sa fare con ciò che sa” e non ciò che gli manca: “lavora sui pieni e non sui vuoti”  (</a:t>
            </a:r>
            <a:r>
              <a:rPr lang="it-IT" sz="2800" dirty="0" err="1" smtClean="0"/>
              <a:t>Wiggins</a:t>
            </a:r>
            <a:r>
              <a:rPr lang="it-IT" sz="2800" dirty="0" smtClean="0"/>
              <a:t>, 1993; </a:t>
            </a:r>
            <a:r>
              <a:rPr lang="it-IT" sz="2800" dirty="0" err="1" smtClean="0"/>
              <a:t>Trinchero</a:t>
            </a:r>
            <a:r>
              <a:rPr lang="it-IT" sz="2800" dirty="0" smtClean="0"/>
              <a:t>, 2012</a:t>
            </a:r>
            <a:r>
              <a:rPr lang="en-US" sz="2800" dirty="0"/>
              <a:t>; </a:t>
            </a:r>
            <a:r>
              <a:rPr lang="en-US" sz="2800" dirty="0" err="1"/>
              <a:t>Castoldi</a:t>
            </a:r>
            <a:r>
              <a:rPr lang="en-US" sz="2800" dirty="0"/>
              <a:t>, 2016</a:t>
            </a:r>
            <a:r>
              <a:rPr lang="it-IT" sz="2800" dirty="0" smtClean="0"/>
              <a:t>)</a:t>
            </a:r>
          </a:p>
          <a:p>
            <a:pPr>
              <a:buNone/>
            </a:pPr>
            <a:endParaRPr lang="it-IT" sz="2800" dirty="0" smtClean="0"/>
          </a:p>
          <a:p>
            <a:pPr algn="just"/>
            <a:r>
              <a:rPr lang="it-IT" sz="2800" dirty="0" smtClean="0"/>
              <a:t>Evidenzia </a:t>
            </a:r>
            <a:r>
              <a:rPr lang="it-IT" sz="2800" i="1" dirty="0" smtClean="0"/>
              <a:t>il livello di padronanza</a:t>
            </a:r>
            <a:r>
              <a:rPr lang="it-IT" sz="2800" dirty="0" smtClean="0"/>
              <a:t> raggiunto per ciascuna competenza: spetta alla scuola definire i vari livelli di competenza su cui lavorare</a:t>
            </a:r>
            <a:endParaRPr lang="it-IT" sz="2800" i="1" dirty="0" smtClean="0"/>
          </a:p>
          <a:p>
            <a:pPr>
              <a:buFont typeface="Wingdings" pitchFamily="2" charset="2"/>
              <a:buNone/>
            </a:pPr>
            <a:endParaRPr lang="it-IT" dirty="0" smtClean="0"/>
          </a:p>
          <a:p>
            <a:endParaRPr lang="it-IT" dirty="0" smtClean="0"/>
          </a:p>
          <a:p>
            <a:endParaRPr lang="it-IT" dirty="0" smtClean="0"/>
          </a:p>
          <a:p>
            <a:endParaRPr lang="it-IT" sz="1800" dirty="0" smtClean="0"/>
          </a:p>
        </p:txBody>
      </p:sp>
    </p:spTree>
    <p:extLst>
      <p:ext uri="{BB962C8B-B14F-4D97-AF65-F5344CB8AC3E}">
        <p14:creationId xmlns:p14="http://schemas.microsoft.com/office/powerpoint/2010/main" val="421150428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35608" y="332656"/>
            <a:ext cx="7498080" cy="6264696"/>
          </a:xfrm>
        </p:spPr>
        <p:txBody>
          <a:bodyPr>
            <a:normAutofit fontScale="85000" lnSpcReduction="10000"/>
          </a:bodyPr>
          <a:lstStyle/>
          <a:p>
            <a:pPr marL="82296" indent="0" algn="just">
              <a:buNone/>
            </a:pPr>
            <a:r>
              <a:rPr lang="it-IT" b="1" u="sng" dirty="0">
                <a:solidFill>
                  <a:srgbClr val="C32D2E"/>
                </a:solidFill>
              </a:rPr>
              <a:t>Fase </a:t>
            </a:r>
            <a:r>
              <a:rPr lang="it-IT" b="1" u="sng" dirty="0" smtClean="0">
                <a:solidFill>
                  <a:srgbClr val="C32D2E"/>
                </a:solidFill>
              </a:rPr>
              <a:t>1.</a:t>
            </a:r>
            <a:r>
              <a:rPr lang="it-IT" b="1" dirty="0" smtClean="0">
                <a:solidFill>
                  <a:srgbClr val="C32D2E"/>
                </a:solidFill>
              </a:rPr>
              <a:t> </a:t>
            </a:r>
            <a:r>
              <a:rPr lang="it-IT" b="1" dirty="0">
                <a:solidFill>
                  <a:srgbClr val="0000FF"/>
                </a:solidFill>
              </a:rPr>
              <a:t>Costruire le rubriche di valutazione dei </a:t>
            </a:r>
            <a:r>
              <a:rPr lang="it-IT" b="1" i="1" dirty="0">
                <a:solidFill>
                  <a:srgbClr val="0000FF"/>
                </a:solidFill>
              </a:rPr>
              <a:t>traguardi per lo sviluppo delle competenze </a:t>
            </a:r>
            <a:r>
              <a:rPr lang="it-IT" b="1" dirty="0">
                <a:solidFill>
                  <a:srgbClr val="0000FF"/>
                </a:solidFill>
              </a:rPr>
              <a:t>delle discipline/campi di esperienza </a:t>
            </a:r>
            <a:r>
              <a:rPr lang="it-IT" b="1" dirty="0" smtClean="0">
                <a:solidFill>
                  <a:srgbClr val="0000FF"/>
                </a:solidFill>
              </a:rPr>
              <a:t>(Infanzia e I ciclo) o delle </a:t>
            </a:r>
            <a:r>
              <a:rPr lang="it-IT" b="1" i="1" dirty="0" smtClean="0">
                <a:solidFill>
                  <a:srgbClr val="0000FF"/>
                </a:solidFill>
              </a:rPr>
              <a:t>competenze disciplinari</a:t>
            </a:r>
            <a:r>
              <a:rPr lang="it-IT" b="1" dirty="0" smtClean="0">
                <a:solidFill>
                  <a:srgbClr val="0000FF"/>
                </a:solidFill>
              </a:rPr>
              <a:t> (II ciclo) (modello </a:t>
            </a:r>
            <a:r>
              <a:rPr lang="it-IT" b="1" dirty="0">
                <a:solidFill>
                  <a:srgbClr val="0000FF"/>
                </a:solidFill>
              </a:rPr>
              <a:t>VA.R.C.CO.)</a:t>
            </a:r>
          </a:p>
          <a:p>
            <a:pPr algn="just">
              <a:lnSpc>
                <a:spcPct val="80000"/>
              </a:lnSpc>
              <a:buNone/>
              <a:defRPr/>
            </a:pPr>
            <a:endParaRPr lang="it-IT" dirty="0"/>
          </a:p>
          <a:p>
            <a:pPr algn="just">
              <a:lnSpc>
                <a:spcPct val="80000"/>
              </a:lnSpc>
              <a:defRPr/>
            </a:pPr>
            <a:r>
              <a:rPr lang="it-IT" i="1" dirty="0">
                <a:solidFill>
                  <a:srgbClr val="FF6699"/>
                </a:solidFill>
              </a:rPr>
              <a:t>Fase 1</a:t>
            </a:r>
            <a:r>
              <a:rPr lang="it-IT" dirty="0">
                <a:solidFill>
                  <a:srgbClr val="FF6699"/>
                </a:solidFill>
              </a:rPr>
              <a:t>:</a:t>
            </a:r>
            <a:r>
              <a:rPr lang="it-IT" dirty="0"/>
              <a:t> individuazione del traguardo da conseguire (Cfr. Indicazioni Nazionali, </a:t>
            </a:r>
            <a:r>
              <a:rPr lang="it-IT" dirty="0" smtClean="0"/>
              <a:t>Linee Guida)</a:t>
            </a:r>
          </a:p>
          <a:p>
            <a:pPr marL="82296" indent="0" algn="just">
              <a:lnSpc>
                <a:spcPct val="80000"/>
              </a:lnSpc>
              <a:buNone/>
              <a:defRPr/>
            </a:pPr>
            <a:endParaRPr lang="it-IT" i="1" dirty="0"/>
          </a:p>
          <a:p>
            <a:pPr algn="just">
              <a:lnSpc>
                <a:spcPct val="80000"/>
              </a:lnSpc>
              <a:defRPr/>
            </a:pPr>
            <a:r>
              <a:rPr lang="it-IT" i="1" dirty="0">
                <a:solidFill>
                  <a:srgbClr val="FF6699"/>
                </a:solidFill>
              </a:rPr>
              <a:t>Fase 2</a:t>
            </a:r>
            <a:r>
              <a:rPr lang="it-IT" dirty="0">
                <a:solidFill>
                  <a:srgbClr val="FF6699"/>
                </a:solidFill>
              </a:rPr>
              <a:t>:</a:t>
            </a:r>
            <a:r>
              <a:rPr lang="it-IT" dirty="0"/>
              <a:t> scomposizione del traguardo in eventuali sotto-competenze o indicatori o </a:t>
            </a:r>
            <a:r>
              <a:rPr lang="it-IT" dirty="0" smtClean="0"/>
              <a:t>componenti</a:t>
            </a:r>
          </a:p>
          <a:p>
            <a:pPr algn="just">
              <a:lnSpc>
                <a:spcPct val="80000"/>
              </a:lnSpc>
              <a:defRPr/>
            </a:pPr>
            <a:endParaRPr lang="it-IT" i="1" dirty="0"/>
          </a:p>
          <a:p>
            <a:pPr algn="just">
              <a:lnSpc>
                <a:spcPct val="80000"/>
              </a:lnSpc>
              <a:defRPr/>
            </a:pPr>
            <a:r>
              <a:rPr lang="it-IT" i="1" dirty="0">
                <a:solidFill>
                  <a:srgbClr val="FF6699"/>
                </a:solidFill>
              </a:rPr>
              <a:t>Fase 3</a:t>
            </a:r>
            <a:r>
              <a:rPr lang="it-IT" dirty="0">
                <a:solidFill>
                  <a:srgbClr val="FF6699"/>
                </a:solidFill>
              </a:rPr>
              <a:t>:</a:t>
            </a:r>
            <a:r>
              <a:rPr lang="it-IT" dirty="0"/>
              <a:t> definizione dei descrittori di padronanza per ciascun livello di competenza da certificare </a:t>
            </a:r>
            <a:r>
              <a:rPr lang="it-IT" dirty="0" smtClean="0"/>
              <a:t>(4 </a:t>
            </a:r>
            <a:r>
              <a:rPr lang="it-IT" dirty="0"/>
              <a:t>livelli di </a:t>
            </a:r>
            <a:r>
              <a:rPr lang="it-IT" dirty="0" smtClean="0"/>
              <a:t>competenza -  </a:t>
            </a:r>
            <a:r>
              <a:rPr lang="it-IT" dirty="0" err="1" smtClean="0"/>
              <a:t>Infanzia+I</a:t>
            </a:r>
            <a:r>
              <a:rPr lang="it-IT" dirty="0" smtClean="0"/>
              <a:t> ciclo</a:t>
            </a:r>
            <a:r>
              <a:rPr lang="it-IT" dirty="0"/>
              <a:t>; </a:t>
            </a:r>
            <a:r>
              <a:rPr lang="it-IT" dirty="0" smtClean="0"/>
              <a:t>3 </a:t>
            </a:r>
            <a:r>
              <a:rPr lang="it-IT" dirty="0"/>
              <a:t>livelli di </a:t>
            </a:r>
            <a:r>
              <a:rPr lang="it-IT" dirty="0" smtClean="0"/>
              <a:t>competenza – II ciclo)</a:t>
            </a:r>
            <a:endParaRPr lang="it-IT" i="1" dirty="0"/>
          </a:p>
          <a:p>
            <a:pPr marL="82296" indent="0">
              <a:buNone/>
            </a:pPr>
            <a:endParaRPr lang="it-IT" b="1" dirty="0">
              <a:solidFill>
                <a:srgbClr val="0000FF"/>
              </a:solidFill>
            </a:endParaRPr>
          </a:p>
          <a:p>
            <a:pPr marL="82296" indent="0">
              <a:buNone/>
            </a:pPr>
            <a:endParaRPr lang="it-IT" dirty="0"/>
          </a:p>
        </p:txBody>
      </p:sp>
    </p:spTree>
    <p:extLst>
      <p:ext uri="{BB962C8B-B14F-4D97-AF65-F5344CB8AC3E}">
        <p14:creationId xmlns:p14="http://schemas.microsoft.com/office/powerpoint/2010/main" val="2762287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07504" y="0"/>
            <a:ext cx="8928992" cy="830997"/>
          </a:xfrm>
          <a:prstGeom prst="rect">
            <a:avLst/>
          </a:prstGeom>
        </p:spPr>
        <p:txBody>
          <a:bodyPr wrap="square">
            <a:spAutoFit/>
          </a:bodyPr>
          <a:lstStyle/>
          <a:p>
            <a:pPr algn="just"/>
            <a:r>
              <a:rPr lang="it-IT" sz="1600" b="1" dirty="0"/>
              <a:t>“Legge testi letterari di vario genere appartenenti alla letteratura </a:t>
            </a:r>
            <a:r>
              <a:rPr lang="it-IT" sz="1600" b="1" dirty="0" smtClean="0"/>
              <a:t>dell’infanzia, sia </a:t>
            </a:r>
            <a:r>
              <a:rPr lang="it-IT" sz="1600" b="1" dirty="0"/>
              <a:t>a voce alta, con tono di voce espressivo, sia con lettura silenziosa e </a:t>
            </a:r>
            <a:r>
              <a:rPr lang="it-IT" sz="1600" b="1" dirty="0" smtClean="0"/>
              <a:t>autonoma, riuscendo </a:t>
            </a:r>
            <a:r>
              <a:rPr lang="it-IT" sz="1600" b="1" dirty="0"/>
              <a:t>a formulare su di essi semplici pareri personali“ (V primaria)</a:t>
            </a:r>
            <a:endParaRPr lang="it-IT" sz="1600" dirty="0"/>
          </a:p>
        </p:txBody>
      </p:sp>
      <p:graphicFrame>
        <p:nvGraphicFramePr>
          <p:cNvPr id="5" name="Tabella 4"/>
          <p:cNvGraphicFramePr>
            <a:graphicFrameLocks noGrp="1"/>
          </p:cNvGraphicFramePr>
          <p:nvPr>
            <p:extLst>
              <p:ext uri="{D42A27DB-BD31-4B8C-83A1-F6EECF244321}">
                <p14:modId xmlns:p14="http://schemas.microsoft.com/office/powerpoint/2010/main" val="4080383211"/>
              </p:ext>
            </p:extLst>
          </p:nvPr>
        </p:nvGraphicFramePr>
        <p:xfrm>
          <a:off x="53752" y="830997"/>
          <a:ext cx="9036496" cy="6076207"/>
        </p:xfrm>
        <a:graphic>
          <a:graphicData uri="http://schemas.openxmlformats.org/drawingml/2006/table">
            <a:tbl>
              <a:tblPr firstRow="1" firstCol="1" lastRow="1" lastCol="1" bandRow="1" bandCol="1">
                <a:tableStyleId>{5C22544A-7EE6-4342-B048-85BDC9FD1C3A}</a:tableStyleId>
              </a:tblPr>
              <a:tblGrid>
                <a:gridCol w="1133872"/>
                <a:gridCol w="4590256"/>
                <a:gridCol w="3312368"/>
              </a:tblGrid>
              <a:tr h="372918">
                <a:tc>
                  <a:txBody>
                    <a:bodyPr/>
                    <a:lstStyle/>
                    <a:p>
                      <a:pPr marL="69850" algn="ctr">
                        <a:spcAft>
                          <a:spcPts val="0"/>
                        </a:spcAft>
                      </a:pPr>
                      <a:r>
                        <a:rPr lang="it-IT" sz="1200" dirty="0">
                          <a:effectLst/>
                        </a:rPr>
                        <a:t>Livelli di competenza</a:t>
                      </a:r>
                      <a:endParaRPr lang="it-IT" sz="1200" dirty="0">
                        <a:effectLst/>
                        <a:latin typeface="Times New Roman"/>
                        <a:ea typeface="Times New Roman"/>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200">
                          <a:effectLst/>
                        </a:rPr>
                        <a:t>Descrittori di padronanza</a:t>
                      </a:r>
                      <a:endParaRPr lang="it-IT" sz="1200">
                        <a:effectLst/>
                        <a:latin typeface="Times New Roman"/>
                        <a:ea typeface="Times New Roman"/>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200" dirty="0">
                          <a:effectLst/>
                        </a:rPr>
                        <a:t>Livello di certificazione</a:t>
                      </a:r>
                      <a:endParaRPr lang="it-IT" sz="1200" dirty="0">
                        <a:effectLst/>
                        <a:latin typeface="Times New Roman"/>
                        <a:ea typeface="Times New Roman"/>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25525">
                <a:tc>
                  <a:txBody>
                    <a:bodyPr/>
                    <a:lstStyle/>
                    <a:p>
                      <a:pPr algn="ctr">
                        <a:spcAft>
                          <a:spcPts val="0"/>
                        </a:spcAft>
                      </a:pPr>
                      <a:r>
                        <a:rPr lang="it-IT" sz="1050" dirty="0">
                          <a:effectLst/>
                        </a:rPr>
                        <a:t> </a:t>
                      </a:r>
                      <a:r>
                        <a:rPr lang="it-IT" sz="1050" dirty="0" smtClean="0">
                          <a:effectLst/>
                        </a:rPr>
                        <a:t>Livello </a:t>
                      </a:r>
                      <a:r>
                        <a:rPr lang="it-IT" sz="1050" dirty="0">
                          <a:effectLst/>
                        </a:rPr>
                        <a:t>&lt;1</a:t>
                      </a:r>
                    </a:p>
                    <a:p>
                      <a:pPr algn="ctr">
                        <a:spcAft>
                          <a:spcPts val="0"/>
                        </a:spcAft>
                      </a:pPr>
                      <a:r>
                        <a:rPr lang="it-IT" sz="1050" dirty="0">
                          <a:effectLst/>
                        </a:rPr>
                        <a:t>(da non considerare </a:t>
                      </a:r>
                      <a:r>
                        <a:rPr lang="it-IT" sz="1050" dirty="0" smtClean="0">
                          <a:effectLst/>
                        </a:rPr>
                        <a:t>per la certificazione)</a:t>
                      </a:r>
                      <a:endParaRPr lang="it-IT" sz="1050" dirty="0">
                        <a:effectLst/>
                        <a:latin typeface="Times New Roman"/>
                        <a:ea typeface="Times New Roman"/>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it-IT" sz="1100" b="1" dirty="0">
                          <a:solidFill>
                            <a:schemeClr val="tx1"/>
                          </a:solidFill>
                          <a:effectLst/>
                        </a:rPr>
                        <a:t>Deve ancora migliorare la scorrevolezza e l’espressività della lettura, rispetta solo occasionalmente la punteggiatura, comprende proposizioni sintatticamente semplici soprattutto se collocate i testi brevi, incontra difficoltà nella comprensione di proposizioni sintatticamente complesse e nella comprensione globale e locale del testo.</a:t>
                      </a:r>
                      <a:endParaRPr lang="it-IT" sz="1100" b="1" dirty="0">
                        <a:solidFill>
                          <a:schemeClr val="tx1"/>
                        </a:solidFill>
                        <a:effectLst/>
                        <a:latin typeface="Times New Roman"/>
                        <a:ea typeface="Times New Roman"/>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it-IT" sz="1200" dirty="0">
                          <a:effectLst/>
                          <a:latin typeface="Arial" panose="020B0604020202020204" pitchFamily="34" charset="0"/>
                          <a:cs typeface="Arial" panose="020B0604020202020204" pitchFamily="34" charset="0"/>
                        </a:rPr>
                        <a:t> </a:t>
                      </a:r>
                      <a:r>
                        <a:rPr lang="it-IT" sz="1200" dirty="0" smtClean="0">
                          <a:effectLst/>
                          <a:latin typeface="Arial" panose="020B0604020202020204" pitchFamily="34" charset="0"/>
                          <a:cs typeface="Arial" panose="020B0604020202020204" pitchFamily="34" charset="0"/>
                        </a:rPr>
                        <a:t>Competenza</a:t>
                      </a:r>
                      <a:endParaRPr lang="it-IT" sz="1200" dirty="0">
                        <a:effectLst/>
                        <a:latin typeface="Arial" panose="020B0604020202020204" pitchFamily="34" charset="0"/>
                        <a:cs typeface="Arial" panose="020B0604020202020204" pitchFamily="34" charset="0"/>
                      </a:endParaRPr>
                    </a:p>
                    <a:p>
                      <a:pPr algn="ctr">
                        <a:spcAft>
                          <a:spcPts val="0"/>
                        </a:spcAft>
                      </a:pPr>
                      <a:r>
                        <a:rPr lang="it-IT" sz="1200" dirty="0">
                          <a:effectLst/>
                          <a:latin typeface="Arial" panose="020B0604020202020204" pitchFamily="34" charset="0"/>
                          <a:cs typeface="Arial" panose="020B0604020202020204" pitchFamily="34" charset="0"/>
                        </a:rPr>
                        <a:t>in corso</a:t>
                      </a:r>
                    </a:p>
                    <a:p>
                      <a:pPr algn="ctr">
                        <a:spcAft>
                          <a:spcPts val="0"/>
                        </a:spcAft>
                      </a:pPr>
                      <a:r>
                        <a:rPr lang="it-IT" sz="1200" dirty="0">
                          <a:effectLst/>
                          <a:latin typeface="Arial" panose="020B0604020202020204" pitchFamily="34" charset="0"/>
                          <a:cs typeface="Arial" panose="020B0604020202020204" pitchFamily="34" charset="0"/>
                        </a:rPr>
                        <a:t>di maturazione</a:t>
                      </a:r>
                      <a:endParaRPr lang="it-IT" sz="1200" dirty="0">
                        <a:effectLst/>
                        <a:latin typeface="Arial" panose="020B0604020202020204" pitchFamily="34" charset="0"/>
                        <a:ea typeface="Times New Roman"/>
                        <a:cs typeface="Arial" panose="020B0604020202020204" pitchFamily="34" charset="0"/>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95198">
                <a:tc>
                  <a:txBody>
                    <a:bodyPr/>
                    <a:lstStyle/>
                    <a:p>
                      <a:pPr algn="ctr">
                        <a:spcAft>
                          <a:spcPts val="0"/>
                        </a:spcAft>
                      </a:pPr>
                      <a:r>
                        <a:rPr lang="it-IT" sz="1050" dirty="0">
                          <a:effectLst/>
                        </a:rPr>
                        <a:t> </a:t>
                      </a:r>
                    </a:p>
                    <a:p>
                      <a:pPr algn="ctr">
                        <a:spcAft>
                          <a:spcPts val="0"/>
                        </a:spcAft>
                      </a:pPr>
                      <a:r>
                        <a:rPr lang="it-IT" sz="1050" dirty="0">
                          <a:effectLst/>
                        </a:rPr>
                        <a:t> </a:t>
                      </a:r>
                    </a:p>
                    <a:p>
                      <a:pPr algn="ctr">
                        <a:spcAft>
                          <a:spcPts val="0"/>
                        </a:spcAft>
                      </a:pPr>
                      <a:r>
                        <a:rPr lang="it-IT" sz="1050" dirty="0">
                          <a:effectLst/>
                        </a:rPr>
                        <a:t>Livello 1</a:t>
                      </a:r>
                      <a:endParaRPr lang="it-IT" sz="1050" dirty="0">
                        <a:effectLst/>
                        <a:latin typeface="Times New Roman"/>
                        <a:ea typeface="Times New Roman"/>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it-IT" sz="1100" b="1" dirty="0">
                          <a:solidFill>
                            <a:schemeClr val="tx1"/>
                          </a:solidFill>
                          <a:effectLst/>
                        </a:rPr>
                        <a:t>Se aiutato, legge senza frequenti interruzioni, comprende testi sintatticamente e lessicalmente semplici (con frasi brevi e lessico legato a situazioni di vita quotidiana), localizza in essi informazioni esplicite utili a uno scopo immediato, comincia ad utilizzare dati e parti specifiche di testi legati ad argomenti scolastici.</a:t>
                      </a:r>
                      <a:endParaRPr lang="it-IT" sz="1100" b="1" dirty="0">
                        <a:solidFill>
                          <a:schemeClr val="tx1"/>
                        </a:solidFill>
                        <a:effectLst/>
                        <a:latin typeface="Times New Roman"/>
                        <a:ea typeface="Times New Roman"/>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it-IT" sz="1200" dirty="0">
                          <a:effectLst/>
                          <a:latin typeface="Arial" panose="020B0604020202020204" pitchFamily="34" charset="0"/>
                          <a:cs typeface="Arial" panose="020B0604020202020204" pitchFamily="34" charset="0"/>
                        </a:rPr>
                        <a:t>D – Iniziale</a:t>
                      </a:r>
                    </a:p>
                    <a:p>
                      <a:pPr algn="ctr">
                        <a:spcAft>
                          <a:spcPts val="0"/>
                        </a:spcAft>
                      </a:pPr>
                      <a:r>
                        <a:rPr lang="it-IT" sz="1200" dirty="0">
                          <a:effectLst/>
                          <a:latin typeface="Arial" panose="020B0604020202020204" pitchFamily="34" charset="0"/>
                          <a:cs typeface="Arial" panose="020B0604020202020204" pitchFamily="34" charset="0"/>
                        </a:rPr>
                        <a:t>L’alunno/a, se opportunamente guidato/a, svolge compiti semplici in situazioni note.</a:t>
                      </a:r>
                      <a:endParaRPr lang="it-IT" sz="1200" dirty="0">
                        <a:effectLst/>
                        <a:latin typeface="Arial" panose="020B0604020202020204" pitchFamily="34" charset="0"/>
                        <a:ea typeface="Times New Roman"/>
                        <a:cs typeface="Arial" panose="020B0604020202020204" pitchFamily="34" charset="0"/>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8754">
                <a:tc>
                  <a:txBody>
                    <a:bodyPr/>
                    <a:lstStyle/>
                    <a:p>
                      <a:pPr algn="ctr">
                        <a:spcAft>
                          <a:spcPts val="0"/>
                        </a:spcAft>
                      </a:pPr>
                      <a:r>
                        <a:rPr lang="it-IT" sz="1050" dirty="0">
                          <a:effectLst/>
                        </a:rPr>
                        <a:t> </a:t>
                      </a:r>
                    </a:p>
                    <a:p>
                      <a:pPr algn="ctr">
                        <a:spcAft>
                          <a:spcPts val="0"/>
                        </a:spcAft>
                      </a:pPr>
                      <a:r>
                        <a:rPr lang="it-IT" sz="1050" dirty="0">
                          <a:effectLst/>
                        </a:rPr>
                        <a:t> </a:t>
                      </a:r>
                    </a:p>
                    <a:p>
                      <a:pPr algn="ctr">
                        <a:spcAft>
                          <a:spcPts val="0"/>
                        </a:spcAft>
                      </a:pPr>
                      <a:r>
                        <a:rPr lang="it-IT" sz="1050" dirty="0">
                          <a:effectLst/>
                        </a:rPr>
                        <a:t>Livello 2</a:t>
                      </a:r>
                      <a:endParaRPr lang="it-IT" sz="1050" dirty="0">
                        <a:effectLst/>
                        <a:latin typeface="Times New Roman"/>
                        <a:ea typeface="Times New Roman"/>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it-IT" sz="1100" b="1" dirty="0">
                          <a:solidFill>
                            <a:schemeClr val="tx1"/>
                          </a:solidFill>
                          <a:effectLst/>
                        </a:rPr>
                        <a:t>Legge senza frequenti interruzioni e comprende il significato generale e parziale di testi diversificati, individua l’idea principale, lo scopo e la tipologia di testo fruito, utilizza dati e parti specifiche di testi legati ad argomenti scolastici.</a:t>
                      </a:r>
                      <a:endParaRPr lang="it-IT" sz="1100" b="1" dirty="0">
                        <a:solidFill>
                          <a:schemeClr val="tx1"/>
                        </a:solidFill>
                        <a:effectLst/>
                        <a:latin typeface="Times New Roman"/>
                        <a:ea typeface="Times New Roman"/>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it-IT" sz="1200" dirty="0">
                          <a:effectLst/>
                          <a:latin typeface="Arial" panose="020B0604020202020204" pitchFamily="34" charset="0"/>
                          <a:cs typeface="Arial" panose="020B0604020202020204" pitchFamily="34" charset="0"/>
                        </a:rPr>
                        <a:t>C – Base</a:t>
                      </a:r>
                    </a:p>
                    <a:p>
                      <a:pPr algn="ctr">
                        <a:spcAft>
                          <a:spcPts val="0"/>
                        </a:spcAft>
                      </a:pPr>
                      <a:r>
                        <a:rPr lang="it-IT" sz="1200" dirty="0">
                          <a:effectLst/>
                          <a:latin typeface="Arial" panose="020B0604020202020204" pitchFamily="34" charset="0"/>
                          <a:cs typeface="Arial" panose="020B0604020202020204" pitchFamily="34" charset="0"/>
                        </a:rPr>
                        <a:t>L’alunno/a svolge compiti semplici anche in situazioni nuove, mostrando di possedere conoscenze e abilità fondamentali e di saper applicare basilari regole e procedure apprese.</a:t>
                      </a:r>
                      <a:endParaRPr lang="it-IT" sz="1200" dirty="0">
                        <a:effectLst/>
                        <a:latin typeface="Arial" panose="020B0604020202020204" pitchFamily="34" charset="0"/>
                        <a:ea typeface="Times New Roman"/>
                        <a:cs typeface="Arial" panose="020B0604020202020204" pitchFamily="34" charset="0"/>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25525">
                <a:tc>
                  <a:txBody>
                    <a:bodyPr/>
                    <a:lstStyle/>
                    <a:p>
                      <a:pPr algn="ctr">
                        <a:spcAft>
                          <a:spcPts val="0"/>
                        </a:spcAft>
                      </a:pPr>
                      <a:r>
                        <a:rPr lang="it-IT" sz="1050" dirty="0">
                          <a:effectLst/>
                        </a:rPr>
                        <a:t> </a:t>
                      </a:r>
                    </a:p>
                    <a:p>
                      <a:pPr algn="ctr">
                        <a:spcAft>
                          <a:spcPts val="0"/>
                        </a:spcAft>
                      </a:pPr>
                      <a:r>
                        <a:rPr lang="it-IT" sz="1050" dirty="0">
                          <a:effectLst/>
                        </a:rPr>
                        <a:t> </a:t>
                      </a:r>
                    </a:p>
                    <a:p>
                      <a:pPr algn="ctr">
                        <a:spcAft>
                          <a:spcPts val="0"/>
                        </a:spcAft>
                      </a:pPr>
                      <a:r>
                        <a:rPr lang="it-IT" sz="1050" dirty="0">
                          <a:effectLst/>
                        </a:rPr>
                        <a:t>Livello 3</a:t>
                      </a:r>
                      <a:endParaRPr lang="it-IT" sz="1050" dirty="0">
                        <a:effectLst/>
                        <a:latin typeface="Times New Roman"/>
                        <a:ea typeface="Times New Roman"/>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it-IT" sz="1100" b="1" dirty="0">
                          <a:solidFill>
                            <a:schemeClr val="tx1"/>
                          </a:solidFill>
                          <a:effectLst/>
                        </a:rPr>
                        <a:t>Legge senza frequenti interruzioni e con espressività, dosando il ritmo e il tono della voce in base al contenuto della narrazione, comprende il significato generale e parziale di testi diversificati, individua informazioni implicite, localizza in testi di media estensione elementi informativi, descrittivi, narrativi, procedurali, in funzione del raggiungimento di uno scopo.</a:t>
                      </a:r>
                      <a:endParaRPr lang="it-IT" sz="1100" b="1" dirty="0">
                        <a:solidFill>
                          <a:schemeClr val="tx1"/>
                        </a:solidFill>
                        <a:effectLst/>
                        <a:latin typeface="Times New Roman"/>
                        <a:ea typeface="Times New Roman"/>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it-IT" sz="1200" dirty="0">
                          <a:effectLst/>
                          <a:latin typeface="Arial" panose="020B0604020202020204" pitchFamily="34" charset="0"/>
                          <a:cs typeface="Arial" panose="020B0604020202020204" pitchFamily="34" charset="0"/>
                        </a:rPr>
                        <a:t>B – Intermedio</a:t>
                      </a:r>
                    </a:p>
                    <a:p>
                      <a:pPr algn="ctr">
                        <a:spcAft>
                          <a:spcPts val="0"/>
                        </a:spcAft>
                      </a:pPr>
                      <a:r>
                        <a:rPr lang="it-IT" sz="1200" dirty="0">
                          <a:effectLst/>
                          <a:latin typeface="Arial" panose="020B0604020202020204" pitchFamily="34" charset="0"/>
                          <a:cs typeface="Arial" panose="020B0604020202020204" pitchFamily="34" charset="0"/>
                        </a:rPr>
                        <a:t>L’alunno/a svolge compiti e risolve problemi in situazioni nuove, compie scelte consapevoli, mostrando di saper utilizzare le conoscenze e le abilità acquisite.</a:t>
                      </a:r>
                      <a:endParaRPr lang="it-IT" sz="1200" dirty="0">
                        <a:effectLst/>
                        <a:latin typeface="Arial" panose="020B0604020202020204" pitchFamily="34" charset="0"/>
                        <a:ea typeface="Times New Roman"/>
                        <a:cs typeface="Arial" panose="020B0604020202020204" pitchFamily="34" charset="0"/>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8287">
                <a:tc>
                  <a:txBody>
                    <a:bodyPr/>
                    <a:lstStyle/>
                    <a:p>
                      <a:pPr algn="ctr">
                        <a:spcAft>
                          <a:spcPts val="0"/>
                        </a:spcAft>
                      </a:pPr>
                      <a:r>
                        <a:rPr lang="it-IT" sz="1050" dirty="0">
                          <a:effectLst/>
                        </a:rPr>
                        <a:t> </a:t>
                      </a:r>
                    </a:p>
                    <a:p>
                      <a:pPr algn="ctr">
                        <a:spcAft>
                          <a:spcPts val="0"/>
                        </a:spcAft>
                      </a:pPr>
                      <a:r>
                        <a:rPr lang="it-IT" sz="1050" dirty="0">
                          <a:effectLst/>
                        </a:rPr>
                        <a:t> </a:t>
                      </a:r>
                    </a:p>
                    <a:p>
                      <a:pPr>
                        <a:spcAft>
                          <a:spcPts val="0"/>
                        </a:spcAft>
                      </a:pPr>
                      <a:r>
                        <a:rPr lang="it-IT" sz="1050" dirty="0">
                          <a:effectLst/>
                        </a:rPr>
                        <a:t> </a:t>
                      </a:r>
                    </a:p>
                    <a:p>
                      <a:pPr algn="ctr">
                        <a:spcAft>
                          <a:spcPts val="0"/>
                        </a:spcAft>
                      </a:pPr>
                      <a:r>
                        <a:rPr lang="it-IT" sz="1050" dirty="0">
                          <a:effectLst/>
                        </a:rPr>
                        <a:t>Livello 4</a:t>
                      </a:r>
                      <a:endParaRPr lang="it-IT" sz="1050" dirty="0">
                        <a:effectLst/>
                        <a:latin typeface="Times New Roman"/>
                        <a:ea typeface="Times New Roman"/>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it-IT" sz="1100" b="1" dirty="0">
                          <a:solidFill>
                            <a:schemeClr val="tx1"/>
                          </a:solidFill>
                          <a:effectLst/>
                        </a:rPr>
                        <a:t>Legge senza frequenti interruzioni e con espressività, dosando il ritmo e il tono della voce in base al contenuto della narrazione, comprende testi complessi che presentano un lessico specifico e su argomenti non direttamente esperiti, comprende gli scopi espliciti e impliciti degli stessi e ne utilizza informazioni e lessico per incrementare le proprie abilità espositive, opera inferenze, anticipazioni ed integrazioni tra informazioni, utilizza dati e parti specifiche di testi legati ad argomenti scolastici e non in funzione di sintesi e per sostenere le proprie affermazioni.</a:t>
                      </a:r>
                      <a:endParaRPr lang="it-IT" sz="1100" b="1" dirty="0">
                        <a:solidFill>
                          <a:schemeClr val="tx1"/>
                        </a:solidFill>
                        <a:effectLst/>
                        <a:latin typeface="Times New Roman"/>
                        <a:ea typeface="Times New Roman"/>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it-IT" sz="1200" dirty="0" smtClean="0">
                          <a:effectLst/>
                          <a:latin typeface="Arial" panose="020B0604020202020204" pitchFamily="34" charset="0"/>
                          <a:cs typeface="Arial" panose="020B0604020202020204" pitchFamily="34" charset="0"/>
                        </a:rPr>
                        <a:t>A – Avanzato</a:t>
                      </a:r>
                    </a:p>
                    <a:p>
                      <a:pPr algn="ctr">
                        <a:spcAft>
                          <a:spcPts val="0"/>
                        </a:spcAft>
                      </a:pPr>
                      <a:r>
                        <a:rPr lang="it-IT" sz="1200" dirty="0" smtClean="0">
                          <a:effectLst/>
                          <a:latin typeface="Arial" panose="020B0604020202020204" pitchFamily="34" charset="0"/>
                          <a:cs typeface="Arial" panose="020B0604020202020204" pitchFamily="34" charset="0"/>
                        </a:rPr>
                        <a:t>L’alunno/a svolge compiti e risolve problemi complessi, mostrando padronanza nell’uso delle conoscenze e delle abilità; propone e sostiene le proprie opinioni e assume in modo responsabile decisioni consapevoli.</a:t>
                      </a:r>
                      <a:endParaRPr lang="it-IT" sz="1200" dirty="0" smtClean="0">
                        <a:effectLst/>
                        <a:latin typeface="Arial" panose="020B0604020202020204" pitchFamily="34" charset="0"/>
                        <a:ea typeface="Times New Roman"/>
                        <a:cs typeface="Arial" panose="020B0604020202020204" pitchFamily="34" charset="0"/>
                      </a:endParaRPr>
                    </a:p>
                    <a:p>
                      <a:pPr algn="ctr"/>
                      <a:endParaRPr lang="it-IT" sz="1200" dirty="0">
                        <a:latin typeface="Arial" panose="020B0604020202020204" pitchFamily="34" charset="0"/>
                        <a:cs typeface="Arial" panose="020B0604020202020204" pitchFamily="34" charset="0"/>
                      </a:endParaRPr>
                    </a:p>
                  </a:txBody>
                  <a:tcPr marL="19665" marR="19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932706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810" y="164878"/>
            <a:ext cx="8729878" cy="1143000"/>
          </a:xfrm>
        </p:spPr>
        <p:txBody>
          <a:bodyPr>
            <a:normAutofit/>
          </a:bodyPr>
          <a:lstStyle/>
          <a:p>
            <a:pPr algn="ctr"/>
            <a:r>
              <a:rPr lang="it-IT" sz="3400" b="1" dirty="0" smtClean="0"/>
              <a:t>      Raccomandazione metodologica</a:t>
            </a:r>
            <a:endParaRPr lang="it-IT" sz="3400" b="1" dirty="0"/>
          </a:p>
        </p:txBody>
      </p:sp>
      <p:sp>
        <p:nvSpPr>
          <p:cNvPr id="3" name="Segnaposto contenuto 2"/>
          <p:cNvSpPr>
            <a:spLocks noGrp="1"/>
          </p:cNvSpPr>
          <p:nvPr>
            <p:ph idx="1"/>
          </p:nvPr>
        </p:nvSpPr>
        <p:spPr>
          <a:xfrm>
            <a:off x="971600" y="1175993"/>
            <a:ext cx="7962088" cy="5493367"/>
          </a:xfrm>
        </p:spPr>
        <p:txBody>
          <a:bodyPr>
            <a:normAutofit fontScale="25000" lnSpcReduction="20000"/>
          </a:bodyPr>
          <a:lstStyle/>
          <a:p>
            <a:pPr marL="82296" indent="0">
              <a:buNone/>
            </a:pPr>
            <a:r>
              <a:rPr lang="it-IT" sz="7400" dirty="0" smtClean="0"/>
              <a:t>Per costruire correttamente il </a:t>
            </a:r>
            <a:r>
              <a:rPr lang="it-IT" sz="7400" b="1" i="1" dirty="0" smtClean="0">
                <a:solidFill>
                  <a:srgbClr val="0000FF"/>
                </a:solidFill>
              </a:rPr>
              <a:t>descrittore di padronanza</a:t>
            </a:r>
            <a:r>
              <a:rPr lang="it-IT" sz="7400" dirty="0" smtClean="0"/>
              <a:t> (riferito a ciascun livello):</a:t>
            </a:r>
          </a:p>
          <a:p>
            <a:pPr marL="0" indent="0">
              <a:buNone/>
            </a:pPr>
            <a:r>
              <a:rPr lang="it-IT" sz="7400" dirty="0" smtClean="0"/>
              <a:t>1. Evitare di utilizzare (o farlo il meno possibile) aggettivi </a:t>
            </a:r>
          </a:p>
          <a:p>
            <a:pPr marL="82296" indent="0">
              <a:buNone/>
            </a:pPr>
            <a:r>
              <a:rPr lang="it-IT" sz="7400" dirty="0" smtClean="0">
                <a:solidFill>
                  <a:srgbClr val="FF6600"/>
                </a:solidFill>
              </a:rPr>
              <a:t>(es. </a:t>
            </a:r>
            <a:r>
              <a:rPr lang="it-IT" sz="7400" i="1" dirty="0" smtClean="0">
                <a:solidFill>
                  <a:srgbClr val="FF6600"/>
                </a:solidFill>
              </a:rPr>
              <a:t>“corretto”, “accettabile”, “semplice”, “esaustivo”, “completo”, </a:t>
            </a:r>
            <a:r>
              <a:rPr lang="it-IT" sz="7400" dirty="0" smtClean="0">
                <a:solidFill>
                  <a:srgbClr val="FF6600"/>
                </a:solidFill>
              </a:rPr>
              <a:t>ecc.)</a:t>
            </a:r>
          </a:p>
          <a:p>
            <a:pPr marL="82296" indent="0">
              <a:buNone/>
            </a:pPr>
            <a:endParaRPr lang="it-IT" sz="7400" dirty="0" smtClean="0"/>
          </a:p>
          <a:p>
            <a:pPr marL="0" indent="0" algn="just">
              <a:buNone/>
            </a:pPr>
            <a:r>
              <a:rPr lang="it-IT" sz="7400" dirty="0" smtClean="0"/>
              <a:t>2. Evitare </a:t>
            </a:r>
            <a:r>
              <a:rPr lang="it-IT" sz="7400" dirty="0"/>
              <a:t>evitare di utilizzare (o farlo il meno possibile) </a:t>
            </a:r>
            <a:r>
              <a:rPr lang="it-IT" sz="7400" dirty="0" smtClean="0"/>
              <a:t>avverbi modali </a:t>
            </a:r>
            <a:r>
              <a:rPr lang="it-IT" sz="7400" dirty="0" smtClean="0">
                <a:solidFill>
                  <a:srgbClr val="FF6600"/>
                </a:solidFill>
              </a:rPr>
              <a:t>(es. </a:t>
            </a:r>
            <a:r>
              <a:rPr lang="it-IT" sz="7400" i="1" dirty="0" smtClean="0">
                <a:solidFill>
                  <a:srgbClr val="FF6600"/>
                </a:solidFill>
              </a:rPr>
              <a:t>“correttamente”, “saldamente”, “pienamente”, “sufficientemente”, “parzialmente”, </a:t>
            </a:r>
            <a:r>
              <a:rPr lang="it-IT" sz="7400" dirty="0" smtClean="0">
                <a:solidFill>
                  <a:srgbClr val="FF6600"/>
                </a:solidFill>
              </a:rPr>
              <a:t>ecc.)</a:t>
            </a:r>
          </a:p>
          <a:p>
            <a:pPr marL="0" indent="0">
              <a:buNone/>
            </a:pPr>
            <a:endParaRPr lang="it-IT" sz="7400" dirty="0"/>
          </a:p>
          <a:p>
            <a:pPr marL="82296" indent="0">
              <a:buNone/>
            </a:pPr>
            <a:r>
              <a:rPr lang="it-IT" sz="7400" dirty="0" smtClean="0"/>
              <a:t>poiché si prestano ad interpretazioni soggettive, </a:t>
            </a:r>
          </a:p>
          <a:p>
            <a:pPr marL="82296" indent="0" algn="ctr">
              <a:buNone/>
            </a:pPr>
            <a:r>
              <a:rPr lang="it-IT" sz="7400" i="1" dirty="0" smtClean="0">
                <a:solidFill>
                  <a:srgbClr val="0000FF"/>
                </a:solidFill>
              </a:rPr>
              <a:t>ma</a:t>
            </a:r>
            <a:endParaRPr lang="it-IT" sz="7400" dirty="0" smtClean="0"/>
          </a:p>
          <a:p>
            <a:pPr marL="82296" indent="0" algn="just">
              <a:buNone/>
            </a:pPr>
            <a:r>
              <a:rPr lang="it-IT" sz="7400" dirty="0" smtClean="0"/>
              <a:t>descrivere il comportamento o la prestazione a cui si riferisce l’aggettivo o l’avverbio </a:t>
            </a:r>
          </a:p>
          <a:p>
            <a:pPr marL="82296" indent="0" algn="just">
              <a:buNone/>
            </a:pPr>
            <a:endParaRPr lang="it-IT" sz="7400" dirty="0" smtClean="0"/>
          </a:p>
          <a:p>
            <a:pPr marL="82296" indent="0" algn="just">
              <a:buNone/>
            </a:pPr>
            <a:r>
              <a:rPr lang="it-IT" sz="7400" dirty="0" smtClean="0"/>
              <a:t>(</a:t>
            </a:r>
            <a:r>
              <a:rPr lang="it-IT" sz="7400" b="1" dirty="0" smtClean="0">
                <a:solidFill>
                  <a:srgbClr val="FF6600"/>
                </a:solidFill>
              </a:rPr>
              <a:t>porsi le domande:  </a:t>
            </a:r>
            <a:r>
              <a:rPr lang="it-IT" sz="7400" dirty="0" smtClean="0"/>
              <a:t>“</a:t>
            </a:r>
            <a:r>
              <a:rPr lang="it-IT" sz="7400" i="1" dirty="0" smtClean="0"/>
              <a:t>L’alunno che cosa fa?</a:t>
            </a:r>
            <a:r>
              <a:rPr lang="it-IT" sz="7400" dirty="0" smtClean="0"/>
              <a:t>”, </a:t>
            </a:r>
            <a:r>
              <a:rPr lang="it-IT" sz="7400" i="1" dirty="0" smtClean="0"/>
              <a:t>“Che prestazione mette in atto tale da poter essere osservata o accertata attraverso un compito”?</a:t>
            </a:r>
            <a:r>
              <a:rPr lang="it-IT" sz="7400" dirty="0" smtClean="0"/>
              <a:t>)</a:t>
            </a:r>
          </a:p>
          <a:p>
            <a:pPr marL="82296" indent="0" algn="just">
              <a:buNone/>
            </a:pPr>
            <a:r>
              <a:rPr lang="it-IT" sz="7400" dirty="0" smtClean="0"/>
              <a:t>Es. NON CORRETTO:  “comprende testi semplici”</a:t>
            </a:r>
          </a:p>
          <a:p>
            <a:pPr marL="82296" indent="0" algn="just">
              <a:buNone/>
            </a:pPr>
            <a:r>
              <a:rPr lang="it-IT" sz="7400" dirty="0" smtClean="0"/>
              <a:t>Es. CORRETTO:  “comprende la frase minima (soggetto, predicato, oggetto), con lessico riferito a contesti di vita quotidiana”</a:t>
            </a:r>
          </a:p>
          <a:p>
            <a:pPr marL="82296" indent="0" algn="ctr">
              <a:buNone/>
            </a:pPr>
            <a:endParaRPr lang="it-IT" dirty="0"/>
          </a:p>
        </p:txBody>
      </p:sp>
    </p:spTree>
    <p:extLst>
      <p:ext uri="{BB962C8B-B14F-4D97-AF65-F5344CB8AC3E}">
        <p14:creationId xmlns:p14="http://schemas.microsoft.com/office/powerpoint/2010/main" val="2187162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87624" y="548680"/>
            <a:ext cx="7746064" cy="5699720"/>
          </a:xfrm>
        </p:spPr>
        <p:txBody>
          <a:bodyPr>
            <a:normAutofit/>
          </a:bodyPr>
          <a:lstStyle/>
          <a:p>
            <a:pPr marL="82296" indent="0" algn="ctr">
              <a:buNone/>
            </a:pPr>
            <a:r>
              <a:rPr lang="it-IT" b="1" dirty="0" smtClean="0">
                <a:solidFill>
                  <a:srgbClr val="FF0000"/>
                </a:solidFill>
              </a:rPr>
              <a:t>Scuola dell’Infanzia e I ciclo</a:t>
            </a:r>
          </a:p>
          <a:p>
            <a:pPr algn="just"/>
            <a:r>
              <a:rPr lang="it-IT" dirty="0" smtClean="0"/>
              <a:t>3</a:t>
            </a:r>
            <a:r>
              <a:rPr lang="it-IT" dirty="0"/>
              <a:t>. Per il </a:t>
            </a:r>
            <a:r>
              <a:rPr lang="it-IT" i="1" dirty="0">
                <a:solidFill>
                  <a:srgbClr val="0070C0"/>
                </a:solidFill>
              </a:rPr>
              <a:t>livello D - iniziale </a:t>
            </a:r>
            <a:r>
              <a:rPr lang="it-IT" dirty="0"/>
              <a:t>il descrittore </a:t>
            </a:r>
            <a:r>
              <a:rPr lang="it-IT" dirty="0" smtClean="0"/>
              <a:t>di padronanza </a:t>
            </a:r>
            <a:r>
              <a:rPr lang="it-IT" dirty="0"/>
              <a:t>comincia sempre con: </a:t>
            </a:r>
            <a:r>
              <a:rPr lang="it-IT" i="1" dirty="0"/>
              <a:t>“</a:t>
            </a:r>
            <a:r>
              <a:rPr lang="it-IT" i="1" dirty="0" smtClean="0"/>
              <a:t>Se opportunamente </a:t>
            </a:r>
            <a:r>
              <a:rPr lang="it-IT" i="1" dirty="0"/>
              <a:t>guidato …, supportato, </a:t>
            </a:r>
            <a:r>
              <a:rPr lang="it-IT" i="1" dirty="0" smtClean="0"/>
              <a:t>guidato… </a:t>
            </a:r>
            <a:r>
              <a:rPr lang="it-IT" i="1" dirty="0"/>
              <a:t>fa questo</a:t>
            </a:r>
            <a:r>
              <a:rPr lang="it-IT" i="1" dirty="0" smtClean="0"/>
              <a:t>…“</a:t>
            </a:r>
          </a:p>
          <a:p>
            <a:pPr algn="just"/>
            <a:endParaRPr lang="it-IT" i="1" dirty="0"/>
          </a:p>
          <a:p>
            <a:pPr algn="just"/>
            <a:r>
              <a:rPr lang="it-IT" dirty="0"/>
              <a:t>4. </a:t>
            </a:r>
            <a:r>
              <a:rPr lang="it-IT" dirty="0" err="1"/>
              <a:t>ll</a:t>
            </a:r>
            <a:r>
              <a:rPr lang="it-IT" dirty="0"/>
              <a:t> </a:t>
            </a:r>
            <a:r>
              <a:rPr lang="it-IT" i="1" dirty="0">
                <a:solidFill>
                  <a:srgbClr val="0070C0"/>
                </a:solidFill>
              </a:rPr>
              <a:t>livello A – Avanzato </a:t>
            </a:r>
            <a:r>
              <a:rPr lang="it-IT" dirty="0"/>
              <a:t>può coincidere con </a:t>
            </a:r>
            <a:r>
              <a:rPr lang="it-IT" dirty="0" smtClean="0"/>
              <a:t>il traguardo </a:t>
            </a:r>
            <a:r>
              <a:rPr lang="it-IT" dirty="0"/>
              <a:t>per lo sviluppo delle </a:t>
            </a:r>
            <a:r>
              <a:rPr lang="it-IT" dirty="0" smtClean="0"/>
              <a:t>competenze previsto </a:t>
            </a:r>
            <a:r>
              <a:rPr lang="it-IT" dirty="0"/>
              <a:t>dalle Indicazioni Nazionali (</a:t>
            </a:r>
            <a:r>
              <a:rPr lang="it-IT" dirty="0" smtClean="0"/>
              <a:t>se </a:t>
            </a:r>
            <a:r>
              <a:rPr lang="pt-BR" dirty="0" smtClean="0"/>
              <a:t>necessario lo si può descrivere </a:t>
            </a:r>
            <a:r>
              <a:rPr lang="it-IT" dirty="0" smtClean="0"/>
              <a:t>ulteriormente</a:t>
            </a:r>
            <a:r>
              <a:rPr lang="it-IT" dirty="0"/>
              <a:t>)</a:t>
            </a:r>
          </a:p>
        </p:txBody>
      </p:sp>
    </p:spTree>
    <p:extLst>
      <p:ext uri="{BB962C8B-B14F-4D97-AF65-F5344CB8AC3E}">
        <p14:creationId xmlns:p14="http://schemas.microsoft.com/office/powerpoint/2010/main" val="53804210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050"/>
          <p:cNvSpPr>
            <a:spLocks noGrp="1" noChangeArrowheads="1"/>
          </p:cNvSpPr>
          <p:nvPr>
            <p:ph type="title"/>
          </p:nvPr>
        </p:nvSpPr>
        <p:spPr/>
        <p:txBody>
          <a:bodyPr/>
          <a:lstStyle/>
          <a:p>
            <a:pPr algn="ctr"/>
            <a:r>
              <a:rPr lang="it-IT" b="1" dirty="0" smtClean="0">
                <a:effectLst/>
              </a:rPr>
              <a:t>Le competenze a scuola</a:t>
            </a:r>
          </a:p>
        </p:txBody>
      </p:sp>
      <p:sp>
        <p:nvSpPr>
          <p:cNvPr id="21507" name="Rectangle 2051"/>
          <p:cNvSpPr>
            <a:spLocks noGrp="1" noChangeArrowheads="1"/>
          </p:cNvSpPr>
          <p:nvPr>
            <p:ph idx="1"/>
          </p:nvPr>
        </p:nvSpPr>
        <p:spPr>
          <a:xfrm>
            <a:off x="1071538" y="1600200"/>
            <a:ext cx="7786742" cy="5068888"/>
          </a:xfrm>
        </p:spPr>
        <p:txBody>
          <a:bodyPr/>
          <a:lstStyle/>
          <a:p>
            <a:pPr algn="just">
              <a:lnSpc>
                <a:spcPct val="80000"/>
              </a:lnSpc>
            </a:pPr>
            <a:r>
              <a:rPr lang="it-IT" sz="2400" dirty="0" smtClean="0"/>
              <a:t>«</a:t>
            </a:r>
            <a:r>
              <a:rPr lang="it-IT" sz="2400" b="1" dirty="0" smtClean="0"/>
              <a:t>L’agire personale di ciascuno, basato sulle conoscenze e abilità acquisite</a:t>
            </a:r>
            <a:r>
              <a:rPr lang="it-IT" sz="2400" dirty="0" smtClean="0"/>
              <a:t>, funzionale all’esecuzione di un compito, alla realizzazione di un progetto. Non è mai un agire semplice, atomizzato, astratto, ma è sempre un </a:t>
            </a:r>
            <a:r>
              <a:rPr lang="it-IT" sz="2400" b="1" dirty="0" smtClean="0"/>
              <a:t>agire complesso</a:t>
            </a:r>
            <a:r>
              <a:rPr lang="it-IT" sz="2400" dirty="0" smtClean="0"/>
              <a:t> che coinvolge tutta la persona e </a:t>
            </a:r>
            <a:r>
              <a:rPr lang="it-IT" sz="2400" b="1" dirty="0" smtClean="0"/>
              <a:t>che connette in maniera unitaria e inseparabile i saperi (conoscenze), i saper fare (abilità), i comportamenti individuali e relazionali, gli atteggiamenti emotivi, le scelte valoriali, le motivazioni e i fini</a:t>
            </a:r>
            <a:r>
              <a:rPr lang="it-IT" sz="2400" dirty="0" smtClean="0"/>
              <a:t>. Per questo, nasce da una continua interazione tra persona, ambiente e società, e tra significati personali e sociali, impliciti ed espliciti».</a:t>
            </a:r>
            <a:r>
              <a:rPr lang="it-IT" sz="2000" dirty="0" smtClean="0"/>
              <a:t> </a:t>
            </a:r>
          </a:p>
          <a:p>
            <a:pPr>
              <a:lnSpc>
                <a:spcPct val="80000"/>
              </a:lnSpc>
            </a:pPr>
            <a:endParaRPr lang="it-IT" sz="2000" dirty="0" smtClean="0"/>
          </a:p>
          <a:p>
            <a:pPr algn="r">
              <a:lnSpc>
                <a:spcPct val="80000"/>
              </a:lnSpc>
            </a:pPr>
            <a:r>
              <a:rPr lang="it-IT" sz="2000" dirty="0" smtClean="0">
                <a:solidFill>
                  <a:schemeClr val="folHlink"/>
                </a:solidFill>
              </a:rPr>
              <a:t>Da</a:t>
            </a:r>
            <a:r>
              <a:rPr lang="it-IT" sz="2000" i="1" dirty="0" smtClean="0">
                <a:solidFill>
                  <a:schemeClr val="folHlink"/>
                </a:solidFill>
              </a:rPr>
              <a:t> Indicazioni Nazionali (2004)</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87624" y="404664"/>
            <a:ext cx="7746064" cy="5843736"/>
          </a:xfrm>
        </p:spPr>
        <p:txBody>
          <a:bodyPr>
            <a:normAutofit lnSpcReduction="10000"/>
          </a:bodyPr>
          <a:lstStyle/>
          <a:p>
            <a:pPr algn="just"/>
            <a:r>
              <a:rPr lang="it-IT" dirty="0"/>
              <a:t>5. Per facilitare la costruzione della </a:t>
            </a:r>
            <a:r>
              <a:rPr lang="it-IT" dirty="0" smtClean="0"/>
              <a:t>rubrica partire </a:t>
            </a:r>
            <a:r>
              <a:rPr lang="it-IT" dirty="0"/>
              <a:t>dal descrittore di padronanza </a:t>
            </a:r>
            <a:r>
              <a:rPr lang="it-IT" dirty="0" smtClean="0"/>
              <a:t>del </a:t>
            </a:r>
            <a:r>
              <a:rPr lang="it-IT" i="1" dirty="0" smtClean="0">
                <a:solidFill>
                  <a:srgbClr val="0070C0"/>
                </a:solidFill>
              </a:rPr>
              <a:t>livello </a:t>
            </a:r>
            <a:r>
              <a:rPr lang="it-IT" i="1" dirty="0">
                <a:solidFill>
                  <a:srgbClr val="0070C0"/>
                </a:solidFill>
              </a:rPr>
              <a:t>A – Avanzato </a:t>
            </a:r>
            <a:r>
              <a:rPr lang="it-IT" dirty="0"/>
              <a:t>e poi individuare quelli </a:t>
            </a:r>
            <a:r>
              <a:rPr lang="it-IT" dirty="0" smtClean="0"/>
              <a:t>dei livelli </a:t>
            </a:r>
            <a:r>
              <a:rPr lang="it-IT" dirty="0"/>
              <a:t>precedenti (</a:t>
            </a:r>
            <a:r>
              <a:rPr lang="it-IT" i="1" dirty="0"/>
              <a:t>intermedio, base, iniziale</a:t>
            </a:r>
            <a:r>
              <a:rPr lang="it-IT" dirty="0" smtClean="0"/>
              <a:t>), procedendo </a:t>
            </a:r>
            <a:r>
              <a:rPr lang="it-IT" dirty="0"/>
              <a:t>o per sottrazione o </a:t>
            </a:r>
            <a:r>
              <a:rPr lang="it-IT" dirty="0" smtClean="0"/>
              <a:t>per prestazioni </a:t>
            </a:r>
            <a:r>
              <a:rPr lang="it-IT" dirty="0"/>
              <a:t>più </a:t>
            </a:r>
            <a:r>
              <a:rPr lang="it-IT" dirty="0" smtClean="0"/>
              <a:t>semplici</a:t>
            </a:r>
          </a:p>
          <a:p>
            <a:pPr marL="82296" indent="0" algn="just">
              <a:buNone/>
            </a:pPr>
            <a:endParaRPr lang="it-IT" dirty="0"/>
          </a:p>
          <a:p>
            <a:pPr algn="just"/>
            <a:r>
              <a:rPr lang="it-IT" dirty="0"/>
              <a:t>6. Nel descrivere i livelli di </a:t>
            </a:r>
            <a:r>
              <a:rPr lang="it-IT" dirty="0" smtClean="0"/>
              <a:t>padronanza prevedere </a:t>
            </a:r>
            <a:r>
              <a:rPr lang="it-IT" dirty="0"/>
              <a:t>azioni concretamente </a:t>
            </a:r>
            <a:r>
              <a:rPr lang="it-IT" dirty="0" smtClean="0"/>
              <a:t>osservabili, rilevabili</a:t>
            </a:r>
            <a:r>
              <a:rPr lang="it-IT" dirty="0"/>
              <a:t>, misurabili… sforzarsi di essere il </a:t>
            </a:r>
            <a:r>
              <a:rPr lang="it-IT" dirty="0" smtClean="0"/>
              <a:t>più concreti </a:t>
            </a:r>
            <a:r>
              <a:rPr lang="it-IT" dirty="0"/>
              <a:t>e analitici </a:t>
            </a:r>
            <a:r>
              <a:rPr lang="it-IT" dirty="0" smtClean="0"/>
              <a:t>possibile, prestare attenzione ai </a:t>
            </a:r>
            <a:r>
              <a:rPr lang="it-IT" dirty="0" smtClean="0">
                <a:solidFill>
                  <a:srgbClr val="3366FF"/>
                </a:solidFill>
              </a:rPr>
              <a:t>VERBI</a:t>
            </a:r>
            <a:endParaRPr lang="it-IT" dirty="0">
              <a:solidFill>
                <a:srgbClr val="3366FF"/>
              </a:solidFill>
            </a:endParaRPr>
          </a:p>
        </p:txBody>
      </p:sp>
    </p:spTree>
    <p:extLst>
      <p:ext uri="{BB962C8B-B14F-4D97-AF65-F5344CB8AC3E}">
        <p14:creationId xmlns:p14="http://schemas.microsoft.com/office/powerpoint/2010/main" val="147345808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164878"/>
            <a:ext cx="7890080" cy="1143000"/>
          </a:xfrm>
        </p:spPr>
        <p:txBody>
          <a:bodyPr>
            <a:normAutofit/>
          </a:bodyPr>
          <a:lstStyle/>
          <a:p>
            <a:pPr algn="ctr"/>
            <a:r>
              <a:rPr lang="it-IT" sz="3400" b="1" dirty="0" smtClean="0"/>
              <a:t>Rubriche valutative e compiti autentici</a:t>
            </a:r>
            <a:endParaRPr lang="it-IT" sz="3400" b="1" dirty="0"/>
          </a:p>
        </p:txBody>
      </p:sp>
      <p:sp>
        <p:nvSpPr>
          <p:cNvPr id="3" name="Segnaposto contenuto 2"/>
          <p:cNvSpPr>
            <a:spLocks noGrp="1"/>
          </p:cNvSpPr>
          <p:nvPr>
            <p:ph idx="1"/>
          </p:nvPr>
        </p:nvSpPr>
        <p:spPr>
          <a:xfrm>
            <a:off x="1043608" y="1756150"/>
            <a:ext cx="7890080" cy="4913210"/>
          </a:xfrm>
        </p:spPr>
        <p:txBody>
          <a:bodyPr>
            <a:normAutofit fontScale="40000" lnSpcReduction="20000"/>
          </a:bodyPr>
          <a:lstStyle/>
          <a:p>
            <a:pPr marL="82296" indent="0" algn="just">
              <a:buNone/>
            </a:pPr>
            <a:r>
              <a:rPr lang="it-IT" sz="7400" dirty="0" smtClean="0"/>
              <a:t>Una volta costruita la </a:t>
            </a:r>
            <a:r>
              <a:rPr lang="it-IT" sz="7400" dirty="0" smtClean="0">
                <a:solidFill>
                  <a:srgbClr val="FF0000"/>
                </a:solidFill>
              </a:rPr>
              <a:t>rubrica</a:t>
            </a:r>
            <a:r>
              <a:rPr lang="it-IT" sz="7400" dirty="0" smtClean="0"/>
              <a:t> di valutazione e individuati i </a:t>
            </a:r>
            <a:r>
              <a:rPr lang="it-IT" sz="7400" dirty="0" smtClean="0">
                <a:solidFill>
                  <a:srgbClr val="0000FF"/>
                </a:solidFill>
              </a:rPr>
              <a:t>descrittori di padronanza</a:t>
            </a:r>
            <a:r>
              <a:rPr lang="it-IT" sz="7400" dirty="0" smtClean="0"/>
              <a:t> per ciascun livello diventa più facile progettare un </a:t>
            </a:r>
            <a:r>
              <a:rPr lang="it-IT" sz="7400" dirty="0" smtClean="0">
                <a:solidFill>
                  <a:srgbClr val="009900"/>
                </a:solidFill>
              </a:rPr>
              <a:t>compito autentico</a:t>
            </a:r>
            <a:r>
              <a:rPr lang="it-IT" sz="7400" dirty="0" smtClean="0"/>
              <a:t> attraverso il quale rilevare per mezzo di </a:t>
            </a:r>
            <a:r>
              <a:rPr lang="it-IT" sz="7400" i="1" dirty="0" smtClean="0"/>
              <a:t>“evidenze”</a:t>
            </a:r>
            <a:r>
              <a:rPr lang="it-IT" sz="7400" dirty="0" smtClean="0"/>
              <a:t> il grado di maturazione raggiunto dall’alunno</a:t>
            </a:r>
          </a:p>
          <a:p>
            <a:pPr marL="82296" indent="0" algn="just">
              <a:buNone/>
            </a:pPr>
            <a:endParaRPr lang="it-IT" sz="7400" dirty="0" smtClean="0"/>
          </a:p>
          <a:p>
            <a:pPr marL="82296" indent="0" algn="just">
              <a:buNone/>
            </a:pPr>
            <a:r>
              <a:rPr lang="it-IT" sz="7400" dirty="0" smtClean="0"/>
              <a:t>La somministrazione nel corso dell’anno di più compiti autentici relativi al medesimo traguardo garantisce un </a:t>
            </a:r>
            <a:r>
              <a:rPr lang="it-IT" sz="7400" i="1" dirty="0" smtClean="0"/>
              <a:t>buon livello di approssimazione </a:t>
            </a:r>
            <a:r>
              <a:rPr lang="it-IT" sz="7400" dirty="0" smtClean="0"/>
              <a:t>per l’attribuzione del livello da certificare </a:t>
            </a:r>
          </a:p>
          <a:p>
            <a:pPr marL="82296" indent="0" algn="just">
              <a:buNone/>
            </a:pPr>
            <a:endParaRPr lang="it-IT" sz="7400" dirty="0"/>
          </a:p>
          <a:p>
            <a:pPr marL="82296" indent="0" algn="just">
              <a:buNone/>
            </a:pPr>
            <a:endParaRPr lang="it-IT" dirty="0"/>
          </a:p>
        </p:txBody>
      </p:sp>
    </p:spTree>
    <p:extLst>
      <p:ext uri="{BB962C8B-B14F-4D97-AF65-F5344CB8AC3E}">
        <p14:creationId xmlns:p14="http://schemas.microsoft.com/office/powerpoint/2010/main" val="2728340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7624" y="476672"/>
            <a:ext cx="7956376" cy="2160240"/>
          </a:xfrm>
        </p:spPr>
        <p:txBody>
          <a:bodyPr>
            <a:normAutofit fontScale="90000"/>
          </a:bodyPr>
          <a:lstStyle/>
          <a:p>
            <a:pPr algn="just"/>
            <a:r>
              <a:rPr lang="it-IT" sz="2800" b="1" u="sng" dirty="0">
                <a:solidFill>
                  <a:srgbClr val="C32D2E"/>
                </a:solidFill>
              </a:rPr>
              <a:t>Fase </a:t>
            </a:r>
            <a:r>
              <a:rPr lang="it-IT" sz="2800" b="1" u="sng" dirty="0" smtClean="0">
                <a:solidFill>
                  <a:srgbClr val="C32D2E"/>
                </a:solidFill>
              </a:rPr>
              <a:t>2. </a:t>
            </a:r>
            <a:r>
              <a:rPr lang="it-IT" sz="3100" b="1" dirty="0" smtClean="0">
                <a:solidFill>
                  <a:srgbClr val="0000FF"/>
                </a:solidFill>
              </a:rPr>
              <a:t>Costruire </a:t>
            </a:r>
            <a:r>
              <a:rPr lang="it-IT" sz="3100" b="1" i="1" dirty="0">
                <a:solidFill>
                  <a:srgbClr val="0000FF"/>
                </a:solidFill>
              </a:rPr>
              <a:t>compiti autentici</a:t>
            </a:r>
            <a:r>
              <a:rPr lang="it-IT" sz="3100" b="1" dirty="0">
                <a:solidFill>
                  <a:srgbClr val="0000FF"/>
                </a:solidFill>
              </a:rPr>
              <a:t> finalizzati ad accertare il raggiungimento dei </a:t>
            </a:r>
            <a:r>
              <a:rPr lang="it-IT" sz="3100" b="1" i="1" dirty="0">
                <a:solidFill>
                  <a:srgbClr val="0000FF"/>
                </a:solidFill>
              </a:rPr>
              <a:t>traguardi per lo sviluppo delle competenze </a:t>
            </a:r>
            <a:r>
              <a:rPr lang="it-IT" sz="3100" b="1" dirty="0">
                <a:solidFill>
                  <a:srgbClr val="0000FF"/>
                </a:solidFill>
              </a:rPr>
              <a:t>in base a diversi livelli di </a:t>
            </a:r>
            <a:r>
              <a:rPr lang="it-IT" sz="3100" b="1" dirty="0" smtClean="0">
                <a:solidFill>
                  <a:srgbClr val="0000FF"/>
                </a:solidFill>
              </a:rPr>
              <a:t>padronanza</a:t>
            </a:r>
            <a:r>
              <a:rPr lang="it-IT" sz="3100" b="1" dirty="0">
                <a:solidFill>
                  <a:srgbClr val="0000FF"/>
                </a:solidFill>
              </a:rPr>
              <a:t/>
            </a:r>
            <a:br>
              <a:rPr lang="it-IT" sz="3100" b="1" dirty="0">
                <a:solidFill>
                  <a:srgbClr val="0000FF"/>
                </a:solidFill>
              </a:rPr>
            </a:br>
            <a:r>
              <a:rPr lang="it-IT" sz="4400" b="1" dirty="0">
                <a:solidFill>
                  <a:srgbClr val="0000FF"/>
                </a:solidFill>
              </a:rPr>
              <a:t/>
            </a:r>
            <a:br>
              <a:rPr lang="it-IT" sz="4400" b="1" dirty="0">
                <a:solidFill>
                  <a:srgbClr val="0000FF"/>
                </a:solidFill>
              </a:rPr>
            </a:br>
            <a:endParaRPr lang="it-IT" dirty="0"/>
          </a:p>
        </p:txBody>
      </p:sp>
      <p:sp>
        <p:nvSpPr>
          <p:cNvPr id="3" name="Segnaposto contenuto 2"/>
          <p:cNvSpPr>
            <a:spLocks noGrp="1"/>
          </p:cNvSpPr>
          <p:nvPr>
            <p:ph idx="1"/>
          </p:nvPr>
        </p:nvSpPr>
        <p:spPr>
          <a:xfrm>
            <a:off x="1187624" y="2420888"/>
            <a:ext cx="7746064" cy="4248472"/>
          </a:xfrm>
        </p:spPr>
        <p:txBody>
          <a:bodyPr>
            <a:normAutofit/>
          </a:bodyPr>
          <a:lstStyle/>
          <a:p>
            <a:pPr marL="82296" indent="0" algn="ctr">
              <a:buNone/>
            </a:pPr>
            <a:r>
              <a:rPr lang="it-IT" sz="2800" b="1" dirty="0"/>
              <a:t>Il compito autentico </a:t>
            </a:r>
            <a:r>
              <a:rPr lang="it-IT" sz="2800" b="1" dirty="0" smtClean="0"/>
              <a:t>secondo </a:t>
            </a:r>
            <a:r>
              <a:rPr lang="it-IT" sz="2800" b="1" dirty="0" err="1" smtClean="0"/>
              <a:t>Wiggins</a:t>
            </a:r>
            <a:endParaRPr lang="it-IT" sz="2800" dirty="0" smtClean="0"/>
          </a:p>
          <a:p>
            <a:r>
              <a:rPr lang="it-IT" sz="2800" dirty="0">
                <a:ea typeface="Verdana" pitchFamily="34" charset="0"/>
                <a:cs typeface="Verdana" pitchFamily="34" charset="0"/>
              </a:rPr>
              <a:t>Richiama un’esperienza/situazione </a:t>
            </a:r>
            <a:r>
              <a:rPr lang="it-IT" sz="2800" dirty="0"/>
              <a:t>reale</a:t>
            </a:r>
          </a:p>
          <a:p>
            <a:pPr>
              <a:buNone/>
            </a:pPr>
            <a:endParaRPr lang="it-IT" sz="2800" dirty="0"/>
          </a:p>
          <a:p>
            <a:r>
              <a:rPr lang="it-IT" sz="2800" dirty="0"/>
              <a:t>Richiede agli alunni di “agire” intervenendo su problemi sia intellettuali che operativi</a:t>
            </a:r>
          </a:p>
          <a:p>
            <a:pPr>
              <a:buNone/>
            </a:pPr>
            <a:endParaRPr lang="it-IT" sz="2800" dirty="0"/>
          </a:p>
          <a:p>
            <a:r>
              <a:rPr lang="it-IT" sz="2800" dirty="0"/>
              <a:t>Non si basa solo sul ricordo di informazioni e “frammenti disciplinari”</a:t>
            </a:r>
          </a:p>
          <a:p>
            <a:pPr marL="82296" indent="0">
              <a:buNone/>
            </a:pPr>
            <a:endParaRPr lang="it-IT" dirty="0"/>
          </a:p>
        </p:txBody>
      </p:sp>
    </p:spTree>
    <p:extLst>
      <p:ext uri="{BB962C8B-B14F-4D97-AF65-F5344CB8AC3E}">
        <p14:creationId xmlns:p14="http://schemas.microsoft.com/office/powerpoint/2010/main" val="307106660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p:cNvSpPr txBox="1">
            <a:spLocks noChangeArrowheads="1"/>
          </p:cNvSpPr>
          <p:nvPr/>
        </p:nvSpPr>
        <p:spPr bwMode="auto">
          <a:xfrm>
            <a:off x="1142976" y="642918"/>
            <a:ext cx="7715304" cy="4585871"/>
          </a:xfrm>
          <a:prstGeom prst="rect">
            <a:avLst/>
          </a:prstGeom>
          <a:noFill/>
          <a:ln w="9525">
            <a:noFill/>
            <a:miter lim="800000"/>
            <a:headEnd/>
            <a:tailEnd/>
          </a:ln>
        </p:spPr>
        <p:txBody>
          <a:bodyPr wrap="square">
            <a:spAutoFit/>
          </a:bodyPr>
          <a:lstStyle/>
          <a:p>
            <a:pPr marL="469900" indent="-469900" algn="just">
              <a:lnSpc>
                <a:spcPct val="90000"/>
              </a:lnSpc>
              <a:spcBef>
                <a:spcPct val="20000"/>
              </a:spcBef>
              <a:buClr>
                <a:schemeClr val="accent2"/>
              </a:buClr>
              <a:buFont typeface="Arial" pitchFamily="34" charset="0"/>
              <a:buChar char="•"/>
              <a:defRPr/>
            </a:pPr>
            <a:r>
              <a:rPr lang="it-IT" sz="2800" dirty="0">
                <a:latin typeface="Gill Sans MT"/>
                <a:ea typeface="Verdana"/>
                <a:cs typeface="Gill Sans MT"/>
              </a:rPr>
              <a:t>Accerta </a:t>
            </a:r>
            <a:r>
              <a:rPr lang="it-IT" sz="2800" dirty="0" smtClean="0">
                <a:latin typeface="Gill Sans MT"/>
                <a:ea typeface="Verdana"/>
                <a:cs typeface="Gill Sans MT"/>
              </a:rPr>
              <a:t>la capacità dell’alunno </a:t>
            </a:r>
            <a:r>
              <a:rPr lang="it-IT" sz="2800" dirty="0">
                <a:latin typeface="Gill Sans MT"/>
                <a:ea typeface="Verdana"/>
                <a:cs typeface="Gill Sans MT"/>
              </a:rPr>
              <a:t>studente </a:t>
            </a:r>
            <a:r>
              <a:rPr lang="it-IT" sz="2800" dirty="0" smtClean="0">
                <a:latin typeface="Gill Sans MT"/>
                <a:ea typeface="Verdana"/>
                <a:cs typeface="Gill Sans MT"/>
              </a:rPr>
              <a:t>di </a:t>
            </a:r>
            <a:r>
              <a:rPr lang="it-IT" sz="2800" dirty="0">
                <a:latin typeface="Gill Sans MT"/>
                <a:ea typeface="Verdana"/>
                <a:cs typeface="Gill Sans MT"/>
              </a:rPr>
              <a:t>usare </a:t>
            </a:r>
            <a:r>
              <a:rPr lang="it-IT" sz="2800" dirty="0" smtClean="0">
                <a:latin typeface="Gill Sans MT"/>
                <a:ea typeface="Verdana"/>
                <a:cs typeface="Gill Sans MT"/>
              </a:rPr>
              <a:t>efficacemente </a:t>
            </a:r>
            <a:r>
              <a:rPr lang="it-IT" sz="2800" dirty="0">
                <a:latin typeface="Gill Sans MT"/>
                <a:ea typeface="Verdana"/>
                <a:cs typeface="Gill Sans MT"/>
              </a:rPr>
              <a:t>e realmente un repertorio di </a:t>
            </a:r>
            <a:r>
              <a:rPr lang="it-IT" sz="2800" dirty="0" smtClean="0">
                <a:latin typeface="Gill Sans MT"/>
                <a:ea typeface="Verdana"/>
                <a:cs typeface="Gill Sans MT"/>
              </a:rPr>
              <a:t>conoscenze </a:t>
            </a:r>
            <a:r>
              <a:rPr lang="it-IT" sz="2800" dirty="0">
                <a:latin typeface="Gill Sans MT"/>
                <a:ea typeface="Verdana"/>
                <a:cs typeface="Gill Sans MT"/>
              </a:rPr>
              <a:t>e di abilità per </a:t>
            </a:r>
            <a:r>
              <a:rPr lang="it-IT" sz="2800" dirty="0" smtClean="0">
                <a:latin typeface="Gill Sans MT"/>
                <a:ea typeface="Verdana"/>
                <a:cs typeface="Gill Sans MT"/>
              </a:rPr>
              <a:t>intervenire/risolvere un </a:t>
            </a:r>
            <a:r>
              <a:rPr lang="it-IT" sz="2800" dirty="0">
                <a:latin typeface="Gill Sans MT"/>
                <a:ea typeface="Verdana"/>
                <a:cs typeface="Gill Sans MT"/>
              </a:rPr>
              <a:t>compito </a:t>
            </a:r>
            <a:r>
              <a:rPr lang="it-IT" sz="2800" dirty="0" smtClean="0">
                <a:latin typeface="Gill Sans MT"/>
                <a:ea typeface="Verdana"/>
                <a:cs typeface="Gill Sans MT"/>
              </a:rPr>
              <a:t>complesso</a:t>
            </a:r>
          </a:p>
          <a:p>
            <a:pPr marL="469900" indent="-469900" algn="just">
              <a:lnSpc>
                <a:spcPct val="90000"/>
              </a:lnSpc>
              <a:spcBef>
                <a:spcPct val="20000"/>
              </a:spcBef>
              <a:buClr>
                <a:schemeClr val="accent2"/>
              </a:buClr>
              <a:buFont typeface="Wingdings" pitchFamily="2" charset="2"/>
              <a:buChar char="o"/>
              <a:defRPr/>
            </a:pPr>
            <a:endParaRPr lang="it-IT" sz="2800" dirty="0">
              <a:latin typeface="Gill Sans MT"/>
              <a:ea typeface="Verdana"/>
              <a:cs typeface="Gill Sans MT"/>
            </a:endParaRPr>
          </a:p>
          <a:p>
            <a:pPr marL="469900" indent="-469900" algn="just">
              <a:lnSpc>
                <a:spcPct val="90000"/>
              </a:lnSpc>
              <a:spcBef>
                <a:spcPct val="20000"/>
              </a:spcBef>
              <a:buClr>
                <a:schemeClr val="accent2"/>
              </a:buClr>
              <a:buFont typeface="Arial" pitchFamily="34" charset="0"/>
              <a:buChar char="•"/>
              <a:defRPr/>
            </a:pPr>
            <a:r>
              <a:rPr lang="it-IT" sz="2800" dirty="0" smtClean="0">
                <a:latin typeface="Gill Sans MT"/>
                <a:ea typeface="Verdana"/>
                <a:cs typeface="Gill Sans MT"/>
              </a:rPr>
              <a:t>Fornisce un feedback all’alunno sull’efficacia del suo intervento </a:t>
            </a:r>
            <a:r>
              <a:rPr lang="it-IT" sz="2800" dirty="0">
                <a:latin typeface="Gill Sans MT"/>
                <a:ea typeface="Verdana"/>
                <a:cs typeface="Gill Sans MT"/>
              </a:rPr>
              <a:t>e </a:t>
            </a:r>
            <a:r>
              <a:rPr lang="it-IT" sz="2800" dirty="0" smtClean="0">
                <a:latin typeface="Gill Sans MT"/>
                <a:ea typeface="Verdana"/>
                <a:cs typeface="Gill Sans MT"/>
              </a:rPr>
              <a:t>permette di </a:t>
            </a:r>
            <a:r>
              <a:rPr lang="it-IT" sz="2800" dirty="0">
                <a:latin typeface="Gill Sans MT"/>
                <a:ea typeface="Verdana"/>
                <a:cs typeface="Gill Sans MT"/>
              </a:rPr>
              <a:t>perfezionare la prestazione e i </a:t>
            </a:r>
            <a:r>
              <a:rPr lang="it-IT" sz="2800" dirty="0" smtClean="0">
                <a:latin typeface="Gill Sans MT"/>
                <a:ea typeface="Verdana"/>
                <a:cs typeface="Gill Sans MT"/>
              </a:rPr>
              <a:t>prodotti (autovalutazione)</a:t>
            </a:r>
            <a:endParaRPr lang="it-IT" sz="2800" dirty="0">
              <a:latin typeface="Gill Sans MT"/>
              <a:ea typeface="Verdana"/>
              <a:cs typeface="Gill Sans MT"/>
            </a:endParaRPr>
          </a:p>
          <a:p>
            <a:pPr>
              <a:spcBef>
                <a:spcPct val="50000"/>
              </a:spcBef>
              <a:defRPr/>
            </a:pPr>
            <a:endParaRPr lang="it-IT" sz="3600" dirty="0"/>
          </a:p>
        </p:txBody>
      </p:sp>
    </p:spTree>
    <p:extLst>
      <p:ext uri="{BB962C8B-B14F-4D97-AF65-F5344CB8AC3E}">
        <p14:creationId xmlns:p14="http://schemas.microsoft.com/office/powerpoint/2010/main" val="284277820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1538" y="274638"/>
            <a:ext cx="7862150" cy="1143000"/>
          </a:xfrm>
        </p:spPr>
        <p:txBody>
          <a:bodyPr>
            <a:normAutofit/>
          </a:bodyPr>
          <a:lstStyle/>
          <a:p>
            <a:pPr algn="ctr"/>
            <a:r>
              <a:rPr lang="it-IT" sz="3300" b="1" dirty="0" smtClean="0">
                <a:effectLst/>
              </a:rPr>
              <a:t>Esempi di compiti autentici</a:t>
            </a:r>
            <a:endParaRPr lang="it-IT" sz="3300" b="1" dirty="0">
              <a:effectLst/>
            </a:endParaRPr>
          </a:p>
        </p:txBody>
      </p:sp>
      <p:sp>
        <p:nvSpPr>
          <p:cNvPr id="3" name="Segnaposto contenuto 2"/>
          <p:cNvSpPr>
            <a:spLocks noGrp="1"/>
          </p:cNvSpPr>
          <p:nvPr>
            <p:ph idx="1"/>
          </p:nvPr>
        </p:nvSpPr>
        <p:spPr>
          <a:xfrm>
            <a:off x="1071538" y="1447800"/>
            <a:ext cx="8072462" cy="5410200"/>
          </a:xfrm>
        </p:spPr>
        <p:txBody>
          <a:bodyPr>
            <a:noAutofit/>
          </a:bodyPr>
          <a:lstStyle/>
          <a:p>
            <a:pPr>
              <a:buFont typeface="Wingdings" pitchFamily="2" charset="2"/>
              <a:buChar char="ü"/>
            </a:pPr>
            <a:r>
              <a:rPr lang="it-IT" sz="1800" dirty="0" smtClean="0"/>
              <a:t>Prove oggettive standardizzate che richiedono ragionamento e elaborazione di conoscenze</a:t>
            </a:r>
          </a:p>
          <a:p>
            <a:pPr>
              <a:buFont typeface="Wingdings" pitchFamily="2" charset="2"/>
              <a:buChar char="ü"/>
            </a:pPr>
            <a:r>
              <a:rPr lang="it-IT" sz="1800" dirty="0" smtClean="0"/>
              <a:t>Griglie di osservazione sistematica</a:t>
            </a:r>
          </a:p>
          <a:p>
            <a:pPr>
              <a:buFont typeface="Wingdings" pitchFamily="2" charset="2"/>
              <a:buChar char="ü"/>
            </a:pPr>
            <a:r>
              <a:rPr lang="it-IT" sz="1800" dirty="0" smtClean="0"/>
              <a:t>Costruzione di testi con l’uso di diverse tipologie di fonti</a:t>
            </a:r>
          </a:p>
          <a:p>
            <a:pPr>
              <a:buFont typeface="Wingdings" pitchFamily="2" charset="2"/>
              <a:buChar char="ü"/>
            </a:pPr>
            <a:r>
              <a:rPr lang="it-IT" sz="1800" dirty="0" smtClean="0"/>
              <a:t>Realizzazione di artefatti</a:t>
            </a:r>
          </a:p>
          <a:p>
            <a:pPr>
              <a:buFont typeface="Wingdings" pitchFamily="2" charset="2"/>
              <a:buChar char="ü"/>
            </a:pPr>
            <a:r>
              <a:rPr lang="it-IT" sz="1800" dirty="0" smtClean="0"/>
              <a:t>Project work (individuali o per gruppi)</a:t>
            </a:r>
          </a:p>
          <a:p>
            <a:pPr>
              <a:buFont typeface="Wingdings" pitchFamily="2" charset="2"/>
              <a:buChar char="ü"/>
            </a:pPr>
            <a:r>
              <a:rPr lang="it-IT" sz="1800" dirty="0" smtClean="0"/>
              <a:t>Colloqui strutturati</a:t>
            </a:r>
          </a:p>
          <a:p>
            <a:pPr>
              <a:buFont typeface="Wingdings" pitchFamily="2" charset="2"/>
              <a:buChar char="ü"/>
            </a:pPr>
            <a:r>
              <a:rPr lang="it-IT" sz="1800" dirty="0" smtClean="0"/>
              <a:t>Simulazioni/Giochi</a:t>
            </a:r>
          </a:p>
          <a:p>
            <a:pPr>
              <a:buFont typeface="Wingdings" pitchFamily="2" charset="2"/>
              <a:buChar char="ü"/>
            </a:pPr>
            <a:r>
              <a:rPr lang="it-IT" sz="1800" dirty="0" smtClean="0"/>
              <a:t>Biografie cognitive</a:t>
            </a:r>
          </a:p>
          <a:p>
            <a:pPr>
              <a:buFont typeface="Wingdings" pitchFamily="2" charset="2"/>
              <a:buChar char="ü"/>
            </a:pPr>
            <a:r>
              <a:rPr lang="it-IT" sz="1800" dirty="0" smtClean="0"/>
              <a:t>Esperienze e esperimenti laboratoriali</a:t>
            </a:r>
          </a:p>
          <a:p>
            <a:pPr>
              <a:buFont typeface="Wingdings" pitchFamily="2" charset="2"/>
              <a:buChar char="ü"/>
            </a:pPr>
            <a:r>
              <a:rPr lang="it-IT" sz="1800" dirty="0" smtClean="0"/>
              <a:t>Esercitazioni </a:t>
            </a:r>
            <a:r>
              <a:rPr lang="it-IT" sz="1800" dirty="0" err="1" smtClean="0"/>
              <a:t>problem</a:t>
            </a:r>
            <a:r>
              <a:rPr lang="it-IT" sz="1800" dirty="0" smtClean="0"/>
              <a:t> </a:t>
            </a:r>
            <a:r>
              <a:rPr lang="it-IT" sz="1800" dirty="0" err="1" smtClean="0"/>
              <a:t>solving</a:t>
            </a:r>
            <a:r>
              <a:rPr lang="it-IT" sz="1800" dirty="0" smtClean="0"/>
              <a:t> e lavori su casi</a:t>
            </a:r>
          </a:p>
          <a:p>
            <a:pPr>
              <a:buFont typeface="Wingdings" pitchFamily="2" charset="2"/>
              <a:buChar char="ü"/>
            </a:pPr>
            <a:r>
              <a:rPr lang="it-IT" sz="1800" dirty="0" smtClean="0"/>
              <a:t>Attività di ricerca</a:t>
            </a:r>
          </a:p>
          <a:p>
            <a:pPr>
              <a:buFont typeface="Wingdings" pitchFamily="2" charset="2"/>
              <a:buChar char="ü"/>
            </a:pPr>
            <a:r>
              <a:rPr lang="it-IT" sz="1800" dirty="0" smtClean="0"/>
              <a:t>Lavori di gruppo mediante modalità di cooperative learning</a:t>
            </a:r>
          </a:p>
          <a:p>
            <a:pPr>
              <a:buFont typeface="Wingdings" pitchFamily="2" charset="2"/>
              <a:buChar char="ü"/>
            </a:pPr>
            <a:r>
              <a:rPr lang="it-IT" sz="1800" i="1" dirty="0" err="1" smtClean="0"/>
              <a:t>E-tivity</a:t>
            </a:r>
            <a:r>
              <a:rPr lang="it-IT" sz="1800" dirty="0" smtClean="0"/>
              <a:t> e classi virtuali su piattaforme e-learning</a:t>
            </a:r>
            <a:endParaRPr lang="it-IT" sz="1800" dirty="0"/>
          </a:p>
        </p:txBody>
      </p:sp>
    </p:spTree>
    <p:extLst>
      <p:ext uri="{BB962C8B-B14F-4D97-AF65-F5344CB8AC3E}">
        <p14:creationId xmlns:p14="http://schemas.microsoft.com/office/powerpoint/2010/main" val="188845542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274638"/>
            <a:ext cx="8784976" cy="1143000"/>
          </a:xfrm>
        </p:spPr>
        <p:txBody>
          <a:bodyPr>
            <a:normAutofit/>
          </a:bodyPr>
          <a:lstStyle/>
          <a:p>
            <a:r>
              <a:rPr lang="it-IT" sz="3200" b="1" dirty="0" smtClean="0"/>
              <a:t>Come costruire un compito autentico (1)</a:t>
            </a:r>
            <a:endParaRPr lang="it-IT" sz="3200" b="1" dirty="0"/>
          </a:p>
        </p:txBody>
      </p:sp>
      <p:sp>
        <p:nvSpPr>
          <p:cNvPr id="3" name="Segnaposto contenuto 2"/>
          <p:cNvSpPr>
            <a:spLocks noGrp="1"/>
          </p:cNvSpPr>
          <p:nvPr>
            <p:ph idx="1"/>
          </p:nvPr>
        </p:nvSpPr>
        <p:spPr>
          <a:xfrm>
            <a:off x="1043608" y="1772816"/>
            <a:ext cx="7890080" cy="4475584"/>
          </a:xfrm>
        </p:spPr>
        <p:txBody>
          <a:bodyPr>
            <a:normAutofit/>
          </a:bodyPr>
          <a:lstStyle/>
          <a:p>
            <a:pPr algn="just"/>
            <a:r>
              <a:rPr lang="it-IT" dirty="0" smtClean="0"/>
              <a:t>Il compito autentico serve a rilevare il comportamento messo in atto dall’alunno in quel momento del suo processo di apprendimento in corrispondenza con uno dei 4 livelli della rubrica cui si riferisce la competenza che intendiamo valutare</a:t>
            </a:r>
          </a:p>
          <a:p>
            <a:pPr marL="82296" indent="0" algn="just">
              <a:buNone/>
            </a:pPr>
            <a:endParaRPr lang="it-IT" dirty="0" smtClean="0"/>
          </a:p>
          <a:p>
            <a:pPr algn="just"/>
            <a:r>
              <a:rPr lang="it-IT" dirty="0" smtClean="0"/>
              <a:t>Indicare la tipologia di compito individuata</a:t>
            </a:r>
          </a:p>
        </p:txBody>
      </p:sp>
    </p:spTree>
    <p:extLst>
      <p:ext uri="{BB962C8B-B14F-4D97-AF65-F5344CB8AC3E}">
        <p14:creationId xmlns:p14="http://schemas.microsoft.com/office/powerpoint/2010/main" val="2200692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274638"/>
            <a:ext cx="8784976" cy="1143000"/>
          </a:xfrm>
        </p:spPr>
        <p:txBody>
          <a:bodyPr>
            <a:normAutofit/>
          </a:bodyPr>
          <a:lstStyle/>
          <a:p>
            <a:r>
              <a:rPr lang="it-IT" sz="3200" b="1" dirty="0"/>
              <a:t>Come costruire un compito </a:t>
            </a:r>
            <a:r>
              <a:rPr lang="it-IT" sz="3200" b="1" dirty="0" smtClean="0"/>
              <a:t>autentico (2)</a:t>
            </a:r>
            <a:endParaRPr lang="it-IT" sz="3200" dirty="0"/>
          </a:p>
        </p:txBody>
      </p:sp>
      <p:sp>
        <p:nvSpPr>
          <p:cNvPr id="3" name="Segnaposto contenuto 2"/>
          <p:cNvSpPr>
            <a:spLocks noGrp="1"/>
          </p:cNvSpPr>
          <p:nvPr>
            <p:ph idx="1"/>
          </p:nvPr>
        </p:nvSpPr>
        <p:spPr>
          <a:xfrm>
            <a:off x="1115616" y="1447800"/>
            <a:ext cx="7818072" cy="4800600"/>
          </a:xfrm>
        </p:spPr>
        <p:txBody>
          <a:bodyPr>
            <a:normAutofit fontScale="70000" lnSpcReduction="20000"/>
          </a:bodyPr>
          <a:lstStyle/>
          <a:p>
            <a:pPr algn="just"/>
            <a:r>
              <a:rPr lang="it-IT" dirty="0"/>
              <a:t>Individuare le fasi di esecuzione del </a:t>
            </a:r>
            <a:r>
              <a:rPr lang="it-IT" dirty="0" smtClean="0"/>
              <a:t>compito: (se possibile) articolare il compito in 4 fasi tante quanti sono i livelli della rubrica, dove per ciascuna fase è richiesto un compito corrispondente al livello di competenza della rubrica</a:t>
            </a:r>
          </a:p>
          <a:p>
            <a:pPr algn="just"/>
            <a:endParaRPr lang="it-IT" dirty="0" smtClean="0"/>
          </a:p>
          <a:p>
            <a:pPr algn="just"/>
            <a:r>
              <a:rPr lang="it-IT" dirty="0" smtClean="0"/>
              <a:t>Predisporre la/e consegna/e per l’esecuzione del compito</a:t>
            </a:r>
          </a:p>
          <a:p>
            <a:pPr marL="82296" indent="0" algn="just">
              <a:buNone/>
            </a:pPr>
            <a:endParaRPr lang="it-IT" dirty="0" smtClean="0"/>
          </a:p>
          <a:p>
            <a:pPr algn="just"/>
            <a:r>
              <a:rPr lang="it-IT" dirty="0" smtClean="0"/>
              <a:t>Il compito deve essere individuale se considerato come prova di verifica sommativa (una fase preliminare all’esecuzione del compito può prevedere anche lavori collettivi, per gruppi)</a:t>
            </a:r>
          </a:p>
          <a:p>
            <a:pPr algn="just"/>
            <a:endParaRPr lang="it-IT" dirty="0"/>
          </a:p>
          <a:p>
            <a:pPr marL="82296" indent="0" algn="ctr">
              <a:buNone/>
            </a:pPr>
            <a:r>
              <a:rPr lang="it-IT" b="1" dirty="0" smtClean="0"/>
              <a:t>(</a:t>
            </a:r>
            <a:r>
              <a:rPr lang="it-IT" b="1" dirty="0" err="1" smtClean="0"/>
              <a:t>v.d</a:t>
            </a:r>
            <a:r>
              <a:rPr lang="it-IT" b="1" dirty="0" smtClean="0"/>
              <a:t>.  </a:t>
            </a:r>
            <a:r>
              <a:rPr lang="it-IT" b="1" dirty="0" smtClean="0">
                <a:solidFill>
                  <a:srgbClr val="FF0000"/>
                </a:solidFill>
              </a:rPr>
              <a:t>Allegato H I </a:t>
            </a:r>
            <a:r>
              <a:rPr lang="it-IT" b="1" dirty="0" smtClean="0">
                <a:solidFill>
                  <a:srgbClr val="FF0000"/>
                </a:solidFill>
              </a:rPr>
              <a:t>ciclo</a:t>
            </a:r>
            <a:r>
              <a:rPr lang="it-IT" b="1" dirty="0" smtClean="0"/>
              <a:t>)</a:t>
            </a:r>
            <a:endParaRPr lang="it-IT" b="1" dirty="0"/>
          </a:p>
          <a:p>
            <a:endParaRPr lang="it-IT" dirty="0" smtClean="0"/>
          </a:p>
          <a:p>
            <a:endParaRPr lang="it-IT" dirty="0"/>
          </a:p>
          <a:p>
            <a:endParaRPr lang="it-IT" dirty="0"/>
          </a:p>
        </p:txBody>
      </p:sp>
    </p:spTree>
    <p:extLst>
      <p:ext uri="{BB962C8B-B14F-4D97-AF65-F5344CB8AC3E}">
        <p14:creationId xmlns:p14="http://schemas.microsoft.com/office/powerpoint/2010/main" val="26128987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274638"/>
            <a:ext cx="7962088" cy="1143000"/>
          </a:xfrm>
        </p:spPr>
        <p:txBody>
          <a:bodyPr>
            <a:normAutofit fontScale="90000"/>
          </a:bodyPr>
          <a:lstStyle/>
          <a:p>
            <a:r>
              <a:rPr lang="it-IT" b="1" dirty="0" smtClean="0"/>
              <a:t>Raccomandazioni per prossimo incontro</a:t>
            </a:r>
            <a:endParaRPr lang="it-IT" b="1" dirty="0"/>
          </a:p>
        </p:txBody>
      </p:sp>
      <p:sp>
        <p:nvSpPr>
          <p:cNvPr id="3" name="Segnaposto contenuto 2"/>
          <p:cNvSpPr>
            <a:spLocks noGrp="1"/>
          </p:cNvSpPr>
          <p:nvPr>
            <p:ph idx="1"/>
          </p:nvPr>
        </p:nvSpPr>
        <p:spPr>
          <a:xfrm>
            <a:off x="827584" y="1447800"/>
            <a:ext cx="8106104" cy="4800600"/>
          </a:xfrm>
        </p:spPr>
        <p:txBody>
          <a:bodyPr>
            <a:normAutofit/>
          </a:bodyPr>
          <a:lstStyle/>
          <a:p>
            <a:endParaRPr lang="it-IT" sz="2400" dirty="0" smtClean="0"/>
          </a:p>
          <a:p>
            <a:r>
              <a:rPr lang="it-IT" sz="2400" dirty="0" smtClean="0"/>
              <a:t>Scaricare il file word/PDF delle </a:t>
            </a:r>
            <a:r>
              <a:rPr lang="it-IT" sz="2400" i="1" dirty="0" smtClean="0"/>
              <a:t>Indicazioni Nazionali Infanzia e I ciclo (2012), Indicazioni Nazionali per i Licei (2011 e </a:t>
            </a:r>
            <a:r>
              <a:rPr lang="it-IT" sz="2400" i="1" dirty="0" err="1" smtClean="0"/>
              <a:t>succ</a:t>
            </a:r>
            <a:r>
              <a:rPr lang="it-IT" sz="2400" i="1" dirty="0" smtClean="0"/>
              <a:t>.), Linee Guida IT e IP</a:t>
            </a:r>
            <a:r>
              <a:rPr lang="it-IT" sz="2400" dirty="0"/>
              <a:t> </a:t>
            </a:r>
            <a:r>
              <a:rPr lang="it-IT" sz="2400" i="1" dirty="0"/>
              <a:t>(2011 e </a:t>
            </a:r>
            <a:r>
              <a:rPr lang="it-IT" sz="2400" i="1" dirty="0" err="1"/>
              <a:t>succ</a:t>
            </a:r>
            <a:r>
              <a:rPr lang="it-IT" sz="2400" i="1" dirty="0"/>
              <a:t>.)</a:t>
            </a:r>
            <a:endParaRPr lang="it-IT" sz="2400" dirty="0"/>
          </a:p>
          <a:p>
            <a:pPr marL="82296" indent="0">
              <a:buNone/>
            </a:pPr>
            <a:endParaRPr lang="it-IT" sz="2400" dirty="0"/>
          </a:p>
          <a:p>
            <a:r>
              <a:rPr lang="it-IT" sz="2400" dirty="0" smtClean="0"/>
              <a:t>Visionare esempi di Griglie di progettazione per </a:t>
            </a:r>
            <a:r>
              <a:rPr lang="it-IT" sz="2400" dirty="0" err="1" smtClean="0"/>
              <a:t>UdC</a:t>
            </a:r>
            <a:r>
              <a:rPr lang="it-IT" sz="2400" dirty="0" smtClean="0"/>
              <a:t> </a:t>
            </a:r>
            <a:r>
              <a:rPr lang="it-IT" sz="2400" smtClean="0"/>
              <a:t>e Rubriche </a:t>
            </a:r>
            <a:r>
              <a:rPr lang="it-IT" sz="2400" dirty="0" smtClean="0"/>
              <a:t>valutative a partire dagli esempi forniti</a:t>
            </a:r>
          </a:p>
          <a:p>
            <a:pPr marL="82296" indent="0">
              <a:buNone/>
            </a:pPr>
            <a:endParaRPr lang="it-IT" sz="2400" dirty="0"/>
          </a:p>
          <a:p>
            <a:r>
              <a:rPr lang="it-IT" sz="2400" dirty="0"/>
              <a:t>Portare sempre il proprio PC</a:t>
            </a:r>
          </a:p>
          <a:p>
            <a:endParaRPr lang="it-IT" sz="2400" dirty="0" smtClean="0"/>
          </a:p>
          <a:p>
            <a:pPr marL="82296" indent="0">
              <a:buNone/>
            </a:pPr>
            <a:endParaRPr lang="it-IT" sz="2400" dirty="0"/>
          </a:p>
          <a:p>
            <a:endParaRPr lang="it-IT" sz="2400" dirty="0" smtClean="0"/>
          </a:p>
          <a:p>
            <a:endParaRPr lang="it-IT" sz="2400" dirty="0"/>
          </a:p>
          <a:p>
            <a:endParaRPr lang="it-IT" sz="2400" dirty="0"/>
          </a:p>
        </p:txBody>
      </p:sp>
    </p:spTree>
    <p:extLst>
      <p:ext uri="{BB962C8B-B14F-4D97-AF65-F5344CB8AC3E}">
        <p14:creationId xmlns:p14="http://schemas.microsoft.com/office/powerpoint/2010/main" val="41119170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Strumenti di lavoro</a:t>
            </a:r>
            <a:endParaRPr lang="it-IT" b="1" dirty="0"/>
          </a:p>
        </p:txBody>
      </p:sp>
      <p:sp>
        <p:nvSpPr>
          <p:cNvPr id="3" name="Segnaposto contenuto 2"/>
          <p:cNvSpPr>
            <a:spLocks noGrp="1"/>
          </p:cNvSpPr>
          <p:nvPr>
            <p:ph idx="1"/>
          </p:nvPr>
        </p:nvSpPr>
        <p:spPr/>
        <p:txBody>
          <a:bodyPr/>
          <a:lstStyle/>
          <a:p>
            <a:pPr algn="just"/>
            <a:r>
              <a:rPr lang="it-IT" dirty="0" smtClean="0"/>
              <a:t>Griglia di progettazione per </a:t>
            </a:r>
            <a:r>
              <a:rPr lang="it-IT" dirty="0" err="1" smtClean="0"/>
              <a:t>UdC</a:t>
            </a:r>
            <a:r>
              <a:rPr lang="it-IT" dirty="0" smtClean="0"/>
              <a:t> (allegato G) comprensiva della rubrica secondo il modello VA.R.C.CO.</a:t>
            </a:r>
          </a:p>
          <a:p>
            <a:pPr marL="82296" indent="0" algn="just">
              <a:buNone/>
            </a:pPr>
            <a:endParaRPr lang="it-IT" dirty="0"/>
          </a:p>
          <a:p>
            <a:pPr algn="just"/>
            <a:r>
              <a:rPr lang="it-IT" dirty="0" smtClean="0"/>
              <a:t>Scheda descrittiva di un compito autentico (allegato H)</a:t>
            </a:r>
          </a:p>
          <a:p>
            <a:pPr marL="82296" indent="0" algn="just">
              <a:buNone/>
            </a:pPr>
            <a:endParaRPr lang="it-IT" dirty="0"/>
          </a:p>
          <a:p>
            <a:pPr algn="just"/>
            <a:r>
              <a:rPr lang="it-IT" dirty="0" smtClean="0"/>
              <a:t>Esempi di </a:t>
            </a:r>
            <a:r>
              <a:rPr lang="it-IT" dirty="0" err="1" smtClean="0"/>
              <a:t>UdC</a:t>
            </a:r>
            <a:r>
              <a:rPr lang="it-IT" dirty="0" smtClean="0"/>
              <a:t> e di rubriche valutative</a:t>
            </a:r>
            <a:endParaRPr lang="it-IT" dirty="0"/>
          </a:p>
        </p:txBody>
      </p:sp>
    </p:spTree>
    <p:extLst>
      <p:ext uri="{BB962C8B-B14F-4D97-AF65-F5344CB8AC3E}">
        <p14:creationId xmlns:p14="http://schemas.microsoft.com/office/powerpoint/2010/main" val="11260789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214414" y="1071546"/>
            <a:ext cx="7719274" cy="5176854"/>
          </a:xfrm>
        </p:spPr>
        <p:txBody>
          <a:bodyPr/>
          <a:lstStyle/>
          <a:p>
            <a:endParaRPr lang="it-IT" dirty="0" smtClean="0"/>
          </a:p>
          <a:p>
            <a:endParaRPr lang="it-IT" dirty="0" smtClean="0"/>
          </a:p>
          <a:p>
            <a:pPr algn="ctr">
              <a:buNone/>
            </a:pPr>
            <a:r>
              <a:rPr lang="it-IT" sz="4800" b="1" dirty="0" smtClean="0"/>
              <a:t>Grazie per l’attenzione!</a:t>
            </a:r>
          </a:p>
          <a:p>
            <a:endParaRPr lang="it-IT" dirty="0" smtClean="0"/>
          </a:p>
          <a:p>
            <a:pPr algn="ctr">
              <a:buNone/>
            </a:pPr>
            <a:r>
              <a:rPr lang="it-IT" dirty="0" smtClean="0">
                <a:solidFill>
                  <a:srgbClr val="0070C0"/>
                </a:solidFill>
              </a:rPr>
              <a:t>davide.capperucci@unifi.it</a:t>
            </a:r>
            <a:endParaRPr lang="it-IT" dirty="0">
              <a:solidFill>
                <a:srgbClr val="0070C0"/>
              </a:solidFill>
            </a:endParaRPr>
          </a:p>
        </p:txBody>
      </p:sp>
    </p:spTree>
    <p:extLst>
      <p:ext uri="{BB962C8B-B14F-4D97-AF65-F5344CB8AC3E}">
        <p14:creationId xmlns:p14="http://schemas.microsoft.com/office/powerpoint/2010/main" val="14344672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1285852" y="277813"/>
            <a:ext cx="7400948" cy="854075"/>
          </a:xfrm>
        </p:spPr>
        <p:txBody>
          <a:bodyPr/>
          <a:lstStyle/>
          <a:p>
            <a:r>
              <a:rPr lang="it-IT" sz="4000" b="1" dirty="0" smtClean="0"/>
              <a:t>L’</a:t>
            </a:r>
            <a:r>
              <a:rPr lang="it-IT" sz="4000" b="1" i="1" dirty="0" smtClean="0"/>
              <a:t>iceberg</a:t>
            </a:r>
            <a:r>
              <a:rPr lang="it-IT" sz="4000" b="1" dirty="0" smtClean="0"/>
              <a:t> delle competenze</a:t>
            </a:r>
          </a:p>
        </p:txBody>
      </p:sp>
      <p:pic>
        <p:nvPicPr>
          <p:cNvPr id="112643" name="Picture 3" descr="mso8A951"/>
          <p:cNvPicPr>
            <a:picLocks noGrp="1" noChangeAspect="1" noChangeArrowheads="1"/>
          </p:cNvPicPr>
          <p:nvPr>
            <p:ph idx="1"/>
          </p:nvPr>
        </p:nvPicPr>
        <p:blipFill>
          <a:blip r:embed="rId3"/>
          <a:srcRect/>
          <a:stretch>
            <a:fillRect/>
          </a:stretch>
        </p:blipFill>
        <p:spPr>
          <a:xfrm>
            <a:off x="1357290" y="1142984"/>
            <a:ext cx="7429552" cy="5445125"/>
          </a:xfrm>
          <a:noFill/>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additive="base">
                                        <p:cTn id="7" dur="500" fill="hold"/>
                                        <p:tgtEl>
                                          <p:spTgt spid="112642"/>
                                        </p:tgtEl>
                                        <p:attrNameLst>
                                          <p:attrName>ppt_x</p:attrName>
                                        </p:attrNameLst>
                                      </p:cBhvr>
                                      <p:tavLst>
                                        <p:tav tm="0">
                                          <p:val>
                                            <p:strVal val="#ppt_x"/>
                                          </p:val>
                                        </p:tav>
                                        <p:tav tm="100000">
                                          <p:val>
                                            <p:strVal val="#ppt_x"/>
                                          </p:val>
                                        </p:tav>
                                      </p:tavLst>
                                    </p:anim>
                                    <p:anim calcmode="lin" valueType="num">
                                      <p:cBhvr additive="base">
                                        <p:cTn id="8" dur="500" fill="hold"/>
                                        <p:tgtEl>
                                          <p:spTgt spid="1126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112643"/>
                                        </p:tgtEl>
                                        <p:attrNameLst>
                                          <p:attrName>style.visibility</p:attrName>
                                        </p:attrNameLst>
                                      </p:cBhvr>
                                      <p:to>
                                        <p:strVal val="visible"/>
                                      </p:to>
                                    </p:set>
                                    <p:anim calcmode="lin" valueType="num">
                                      <p:cBhvr>
                                        <p:cTn id="13" dur="500" decel="50000" fill="hold">
                                          <p:stCondLst>
                                            <p:cond delay="0"/>
                                          </p:stCondLst>
                                        </p:cTn>
                                        <p:tgtEl>
                                          <p:spTgt spid="112643"/>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112643"/>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112643"/>
                                        </p:tgtEl>
                                        <p:attrNameLst>
                                          <p:attrName>ppt_w</p:attrName>
                                        </p:attrNameLst>
                                      </p:cBhvr>
                                      <p:tavLst>
                                        <p:tav tm="0">
                                          <p:val>
                                            <p:strVal val="#ppt_w*.05"/>
                                          </p:val>
                                        </p:tav>
                                        <p:tav tm="100000">
                                          <p:val>
                                            <p:strVal val="#ppt_w"/>
                                          </p:val>
                                        </p:tav>
                                      </p:tavLst>
                                    </p:anim>
                                    <p:anim calcmode="lin" valueType="num">
                                      <p:cBhvr>
                                        <p:cTn id="16" dur="1000" fill="hold"/>
                                        <p:tgtEl>
                                          <p:spTgt spid="112643"/>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112643"/>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112643"/>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112643"/>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11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ttangolo 1"/>
          <p:cNvSpPr>
            <a:spLocks noChangeArrowheads="1"/>
          </p:cNvSpPr>
          <p:nvPr/>
        </p:nvSpPr>
        <p:spPr bwMode="auto">
          <a:xfrm>
            <a:off x="428625" y="240804"/>
            <a:ext cx="8429625" cy="686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spcBef>
                <a:spcPct val="50000"/>
              </a:spcBef>
            </a:pPr>
            <a:r>
              <a:rPr lang="it-IT" altLang="it-IT" b="1" dirty="0">
                <a:solidFill>
                  <a:schemeClr val="tx2"/>
                </a:solidFill>
              </a:rPr>
              <a:t>Bibliografia di riferimento</a:t>
            </a:r>
          </a:p>
          <a:p>
            <a:pPr algn="just" eaLnBrk="1" hangingPunct="1"/>
            <a:r>
              <a:rPr lang="it-IT" sz="1600" dirty="0" smtClean="0"/>
              <a:t>Ajello, A.M. </a:t>
            </a:r>
            <a:r>
              <a:rPr lang="it-IT" sz="1600" cap="small" dirty="0" smtClean="0"/>
              <a:t>(</a:t>
            </a:r>
            <a:r>
              <a:rPr lang="it-IT" sz="1600" dirty="0" smtClean="0"/>
              <a:t>a cura di) (2002). </a:t>
            </a:r>
            <a:r>
              <a:rPr lang="it-IT" sz="1600" i="1" dirty="0" smtClean="0"/>
              <a:t>La competenza</a:t>
            </a:r>
            <a:r>
              <a:rPr lang="it-IT" sz="1600" dirty="0" smtClean="0"/>
              <a:t>. Bologna: Il Mulino.</a:t>
            </a:r>
          </a:p>
          <a:p>
            <a:pPr algn="just"/>
            <a:r>
              <a:rPr lang="it-IT" sz="1600" dirty="0" err="1" smtClean="0"/>
              <a:t>Capperucci</a:t>
            </a:r>
            <a:r>
              <a:rPr lang="it-IT" sz="1600" dirty="0" smtClean="0"/>
              <a:t>, D. (2008). </a:t>
            </a:r>
            <a:r>
              <a:rPr lang="it-IT" sz="1600" i="1" dirty="0" smtClean="0"/>
              <a:t>Dalla programmazione educativa e didattica alla progettazione curricolare</a:t>
            </a:r>
            <a:r>
              <a:rPr lang="it-IT" sz="1600" dirty="0" smtClean="0"/>
              <a:t>. Milano: </a:t>
            </a:r>
            <a:r>
              <a:rPr lang="it-IT" sz="1600" dirty="0" err="1" smtClean="0"/>
              <a:t>FrancoAngeli</a:t>
            </a:r>
            <a:r>
              <a:rPr lang="it-IT" sz="1600" dirty="0" smtClean="0"/>
              <a:t>.</a:t>
            </a:r>
          </a:p>
          <a:p>
            <a:pPr algn="just"/>
            <a:r>
              <a:rPr lang="it-IT" sz="1600" dirty="0" err="1" smtClean="0"/>
              <a:t>Capperucci</a:t>
            </a:r>
            <a:r>
              <a:rPr lang="it-IT" sz="1600" dirty="0" smtClean="0"/>
              <a:t>, D., &amp; </a:t>
            </a:r>
            <a:r>
              <a:rPr lang="it-IT" sz="1600" dirty="0" err="1" smtClean="0"/>
              <a:t>Cartei</a:t>
            </a:r>
            <a:r>
              <a:rPr lang="it-IT" sz="1600" dirty="0" smtClean="0"/>
              <a:t>, C. (2010). </a:t>
            </a:r>
            <a:r>
              <a:rPr lang="it-IT" sz="1600" i="1" dirty="0" smtClean="0"/>
              <a:t>Curricolo e intercultura. Problemi, metodi e strumenti. </a:t>
            </a:r>
            <a:r>
              <a:rPr lang="it-IT" sz="1600" dirty="0" smtClean="0"/>
              <a:t>Milano: </a:t>
            </a:r>
            <a:r>
              <a:rPr lang="it-IT" sz="1600" dirty="0" err="1" smtClean="0"/>
              <a:t>FrancoAngeli</a:t>
            </a:r>
            <a:r>
              <a:rPr lang="it-IT" sz="1600" dirty="0" smtClean="0"/>
              <a:t>. </a:t>
            </a:r>
          </a:p>
          <a:p>
            <a:pPr algn="just"/>
            <a:r>
              <a:rPr lang="it-IT" sz="1600" dirty="0" err="1" smtClean="0"/>
              <a:t>Capperucci</a:t>
            </a:r>
            <a:r>
              <a:rPr lang="it-IT" sz="1600" dirty="0"/>
              <a:t>, D., </a:t>
            </a:r>
            <a:r>
              <a:rPr lang="it-IT" sz="1600" dirty="0" err="1"/>
              <a:t>Franceschini</a:t>
            </a:r>
            <a:r>
              <a:rPr lang="it-IT" sz="1600" dirty="0"/>
              <a:t> G., </a:t>
            </a:r>
            <a:r>
              <a:rPr lang="it-IT" sz="1600" dirty="0" err="1"/>
              <a:t>Guerin</a:t>
            </a:r>
            <a:r>
              <a:rPr lang="it-IT" sz="1600" dirty="0"/>
              <a:t>, E., &amp; Perticone, G. (2016). </a:t>
            </a:r>
            <a:r>
              <a:rPr lang="it-IT" sz="1600" i="1" dirty="0"/>
              <a:t>Progettare per unità di competenza nella scuola primaria</a:t>
            </a:r>
            <a:r>
              <a:rPr lang="it-IT" sz="1600" dirty="0"/>
              <a:t>. Milano: </a:t>
            </a:r>
            <a:r>
              <a:rPr lang="it-IT" sz="1600" dirty="0" err="1"/>
              <a:t>FrancoAngeli</a:t>
            </a:r>
            <a:r>
              <a:rPr lang="it-IT" sz="1600" dirty="0" smtClean="0"/>
              <a:t>.</a:t>
            </a:r>
          </a:p>
          <a:p>
            <a:pPr algn="just"/>
            <a:r>
              <a:rPr lang="it-IT" sz="1600" dirty="0" err="1"/>
              <a:t>Capperucci</a:t>
            </a:r>
            <a:r>
              <a:rPr lang="it-IT" sz="1600" dirty="0"/>
              <a:t>, D. (2016). L’uso delle rubriche valutative per la certificazione delle competenze: il modello </a:t>
            </a:r>
            <a:r>
              <a:rPr lang="it-IT" sz="1600" dirty="0" err="1"/>
              <a:t>Va.R.C.Co</a:t>
            </a:r>
            <a:r>
              <a:rPr lang="it-IT" sz="1600" dirty="0"/>
              <a:t>. </a:t>
            </a:r>
            <a:r>
              <a:rPr lang="it-IT" sz="1600" i="1" dirty="0" err="1"/>
              <a:t>Form@re</a:t>
            </a:r>
            <a:r>
              <a:rPr lang="it-IT" sz="1600" dirty="0"/>
              <a:t>, </a:t>
            </a:r>
            <a:r>
              <a:rPr lang="it-IT" sz="1600" i="1" dirty="0"/>
              <a:t>16</a:t>
            </a:r>
            <a:r>
              <a:rPr lang="it-IT" sz="1600" dirty="0"/>
              <a:t>(1).</a:t>
            </a:r>
          </a:p>
          <a:p>
            <a:pPr algn="just"/>
            <a:r>
              <a:rPr lang="it-IT" sz="1600" dirty="0" err="1" smtClean="0"/>
              <a:t>Castoldi</a:t>
            </a:r>
            <a:r>
              <a:rPr lang="it-IT" sz="1600" dirty="0"/>
              <a:t>, M. (2011). </a:t>
            </a:r>
            <a:r>
              <a:rPr lang="it-IT" sz="1600" i="1" dirty="0"/>
              <a:t>Progettare per competenze. Percorsi e strumenti</a:t>
            </a:r>
            <a:r>
              <a:rPr lang="it-IT" sz="1600" dirty="0"/>
              <a:t>. Roma: Carocci.</a:t>
            </a:r>
          </a:p>
          <a:p>
            <a:pPr algn="just"/>
            <a:r>
              <a:rPr lang="it-IT" sz="1600" dirty="0" smtClean="0"/>
              <a:t>Maccario, D. (2012). </a:t>
            </a:r>
            <a:r>
              <a:rPr lang="it-IT" sz="1600" i="1" dirty="0" smtClean="0"/>
              <a:t>A scuola di competenze. Verso un nuovo modello didattico</a:t>
            </a:r>
            <a:r>
              <a:rPr lang="it-IT" sz="1600" dirty="0" smtClean="0"/>
              <a:t>. Torino: Sei.</a:t>
            </a:r>
          </a:p>
          <a:p>
            <a:pPr algn="just"/>
            <a:r>
              <a:rPr lang="it-IT" sz="1600" dirty="0" smtClean="0"/>
              <a:t>Margiotta, U. (2007). </a:t>
            </a:r>
            <a:r>
              <a:rPr lang="it-IT" sz="1600" i="1" dirty="0" smtClean="0"/>
              <a:t>Competenze e legittimazione nei processi formativi</a:t>
            </a:r>
            <a:r>
              <a:rPr lang="it-IT" sz="1600" dirty="0" smtClean="0"/>
              <a:t>. Lecce: Pensa Multimedia.</a:t>
            </a:r>
          </a:p>
          <a:p>
            <a:pPr algn="just"/>
            <a:r>
              <a:rPr lang="it-IT" sz="1600" dirty="0" smtClean="0"/>
              <a:t>MIUR (2012). Indicazioni Nazionali per il curricolo della scuola dell’infanzia e del primo ciclo. </a:t>
            </a:r>
            <a:r>
              <a:rPr lang="en-US" sz="1600" i="1" dirty="0" err="1" smtClean="0"/>
              <a:t>Annali</a:t>
            </a:r>
            <a:r>
              <a:rPr lang="en-US" sz="1600" i="1" dirty="0" smtClean="0"/>
              <a:t> </a:t>
            </a:r>
            <a:r>
              <a:rPr lang="en-US" sz="1600" i="1" dirty="0" err="1" smtClean="0"/>
              <a:t>dell’Istruzione</a:t>
            </a:r>
            <a:r>
              <a:rPr lang="en-US" sz="1600" dirty="0" smtClean="0"/>
              <a:t>, </a:t>
            </a:r>
            <a:r>
              <a:rPr lang="en-US" sz="1600" dirty="0" err="1" smtClean="0"/>
              <a:t>numero</a:t>
            </a:r>
            <a:r>
              <a:rPr lang="en-US" sz="1600" dirty="0" smtClean="0"/>
              <a:t> </a:t>
            </a:r>
            <a:r>
              <a:rPr lang="en-US" sz="1600" dirty="0" err="1" smtClean="0"/>
              <a:t>speciale</a:t>
            </a:r>
            <a:r>
              <a:rPr lang="en-US" sz="1600" dirty="0" smtClean="0"/>
              <a:t>, Le </a:t>
            </a:r>
            <a:r>
              <a:rPr lang="en-US" sz="1600" dirty="0" err="1" smtClean="0"/>
              <a:t>Monnier</a:t>
            </a:r>
            <a:r>
              <a:rPr lang="en-US" sz="1600" dirty="0" smtClean="0"/>
              <a:t>.</a:t>
            </a:r>
            <a:endParaRPr lang="it-IT" sz="1600" dirty="0" smtClean="0"/>
          </a:p>
          <a:p>
            <a:pPr algn="just"/>
            <a:r>
              <a:rPr lang="it-IT" sz="1600" dirty="0" smtClean="0"/>
              <a:t>Pellerey, M. (2010).</a:t>
            </a:r>
            <a:r>
              <a:rPr lang="it-IT" sz="1600" i="1" dirty="0" smtClean="0"/>
              <a:t> Le competenze. Il ruolo delle competenze nei processi educativi scolastici e formativi</a:t>
            </a:r>
            <a:r>
              <a:rPr lang="it-IT" sz="1600" dirty="0" smtClean="0"/>
              <a:t>.</a:t>
            </a:r>
            <a:r>
              <a:rPr lang="it-IT" sz="1600" i="1" dirty="0" smtClean="0"/>
              <a:t> </a:t>
            </a:r>
            <a:r>
              <a:rPr lang="it-IT" sz="1600" dirty="0" smtClean="0"/>
              <a:t>Napoli: Tecnodid.</a:t>
            </a:r>
          </a:p>
          <a:p>
            <a:pPr algn="just"/>
            <a:r>
              <a:rPr lang="it-IT" sz="1600" dirty="0" err="1" smtClean="0"/>
              <a:t>Perrenoud</a:t>
            </a:r>
            <a:r>
              <a:rPr lang="it-IT" sz="1600" dirty="0" smtClean="0"/>
              <a:t>, P. (2003). </a:t>
            </a:r>
            <a:r>
              <a:rPr lang="it-IT" sz="1600" i="1" dirty="0" smtClean="0"/>
              <a:t>Costruire competenze a partire dalla scuola</a:t>
            </a:r>
            <a:r>
              <a:rPr lang="it-IT" sz="1600" dirty="0" smtClean="0"/>
              <a:t>. Roma: </a:t>
            </a:r>
            <a:r>
              <a:rPr lang="it-IT" sz="1600" dirty="0" err="1" smtClean="0"/>
              <a:t>Anicia</a:t>
            </a:r>
            <a:r>
              <a:rPr lang="it-IT" sz="1600" dirty="0" smtClean="0"/>
              <a:t>.</a:t>
            </a:r>
          </a:p>
          <a:p>
            <a:pPr algn="just"/>
            <a:r>
              <a:rPr lang="it-IT" sz="1600" dirty="0" err="1" smtClean="0"/>
              <a:t>Rey</a:t>
            </a:r>
            <a:r>
              <a:rPr lang="it-IT" sz="1600" dirty="0" smtClean="0"/>
              <a:t>, B. (2003). </a:t>
            </a:r>
            <a:r>
              <a:rPr lang="it-IT" sz="1600" i="1" dirty="0" smtClean="0"/>
              <a:t>Ripensare le competenze trasversali</a:t>
            </a:r>
            <a:r>
              <a:rPr lang="it-IT" sz="1600" dirty="0" smtClean="0"/>
              <a:t>. Milano: </a:t>
            </a:r>
            <a:r>
              <a:rPr lang="it-IT" sz="1600" dirty="0" err="1" smtClean="0"/>
              <a:t>FrancoAngeli</a:t>
            </a:r>
            <a:r>
              <a:rPr lang="it-IT" sz="1600" dirty="0" smtClean="0"/>
              <a:t>.</a:t>
            </a:r>
          </a:p>
          <a:p>
            <a:pPr algn="just"/>
            <a:r>
              <a:rPr lang="it-IT" sz="1600" dirty="0" err="1" smtClean="0"/>
              <a:t>Rychen</a:t>
            </a:r>
            <a:r>
              <a:rPr lang="it-IT" sz="1600" dirty="0" smtClean="0"/>
              <a:t>, </a:t>
            </a:r>
            <a:r>
              <a:rPr lang="it-IT" sz="1600" dirty="0" err="1" smtClean="0"/>
              <a:t>D.S.</a:t>
            </a:r>
            <a:r>
              <a:rPr lang="it-IT" sz="1600" dirty="0" smtClean="0"/>
              <a:t> &amp; </a:t>
            </a:r>
            <a:r>
              <a:rPr lang="it-IT" sz="1600" dirty="0" err="1" smtClean="0"/>
              <a:t>Salganik</a:t>
            </a:r>
            <a:r>
              <a:rPr lang="it-IT" sz="1600" dirty="0" smtClean="0"/>
              <a:t>, </a:t>
            </a:r>
            <a:r>
              <a:rPr lang="it-IT" sz="1600" dirty="0" err="1" smtClean="0"/>
              <a:t>L.H.</a:t>
            </a:r>
            <a:r>
              <a:rPr lang="it-IT" sz="1600" dirty="0" smtClean="0"/>
              <a:t> (a cura di) (2007). </a:t>
            </a:r>
            <a:r>
              <a:rPr lang="it-IT" sz="1600" i="1" dirty="0" smtClean="0"/>
              <a:t>Agire le competenze chiave. Scenari e strategie per</a:t>
            </a:r>
            <a:r>
              <a:rPr lang="it-IT" sz="1600" dirty="0" smtClean="0"/>
              <a:t> il </a:t>
            </a:r>
            <a:r>
              <a:rPr lang="it-IT" sz="1600" i="1" dirty="0" smtClean="0"/>
              <a:t>benessere consapevole</a:t>
            </a:r>
            <a:r>
              <a:rPr lang="it-IT" sz="1600" dirty="0" smtClean="0"/>
              <a:t> [</a:t>
            </a:r>
            <a:r>
              <a:rPr lang="it-IT" sz="1600" dirty="0" err="1" smtClean="0"/>
              <a:t>trad</a:t>
            </a:r>
            <a:r>
              <a:rPr lang="it-IT" sz="1600" dirty="0" smtClean="0"/>
              <a:t>. </a:t>
            </a:r>
            <a:r>
              <a:rPr lang="it-IT" sz="1600" dirty="0" err="1" smtClean="0"/>
              <a:t>it</a:t>
            </a:r>
            <a:r>
              <a:rPr lang="it-IT" sz="1600" dirty="0" smtClean="0"/>
              <a:t>. delle conclusioni del Progetto DeSeCo]. Milano: </a:t>
            </a:r>
            <a:r>
              <a:rPr lang="it-IT" sz="1600" dirty="0" err="1" smtClean="0"/>
              <a:t>FrancoAngeli</a:t>
            </a:r>
            <a:r>
              <a:rPr lang="it-IT" sz="1600" dirty="0" smtClean="0"/>
              <a:t>.</a:t>
            </a:r>
          </a:p>
          <a:p>
            <a:pPr algn="just" eaLnBrk="1" hangingPunct="1"/>
            <a:r>
              <a:rPr lang="it-IT" altLang="it-IT" sz="1600" dirty="0" err="1" smtClean="0"/>
              <a:t>Trinchero</a:t>
            </a:r>
            <a:r>
              <a:rPr lang="it-IT" altLang="it-IT" sz="1600" dirty="0" smtClean="0"/>
              <a:t> </a:t>
            </a:r>
            <a:r>
              <a:rPr lang="it-IT" altLang="it-IT" sz="1600" dirty="0"/>
              <a:t>R. (2012), </a:t>
            </a:r>
            <a:r>
              <a:rPr lang="it-IT" altLang="it-IT" sz="1600" i="1" dirty="0"/>
              <a:t>Costruire, valutare, certificare competenze. Proposte di attività per la scuola</a:t>
            </a:r>
            <a:r>
              <a:rPr lang="it-IT" altLang="it-IT" sz="1600" dirty="0"/>
              <a:t>, Franco Angeli, Milano.</a:t>
            </a:r>
          </a:p>
          <a:p>
            <a:pPr algn="just" eaLnBrk="1" hangingPunct="1"/>
            <a:r>
              <a:rPr lang="it-IT" altLang="it-IT" sz="1600" dirty="0">
                <a:ea typeface="Arial Unicode MS" pitchFamily="34" charset="-128"/>
                <a:cs typeface="Arial Unicode MS" pitchFamily="34" charset="-128"/>
              </a:rPr>
              <a:t>Vannini I. (2009), </a:t>
            </a:r>
            <a:r>
              <a:rPr lang="it-IT" altLang="it-IT" sz="1600" i="1" dirty="0">
                <a:ea typeface="Arial Unicode MS" pitchFamily="34" charset="-128"/>
                <a:cs typeface="Arial Unicode MS" pitchFamily="34" charset="-128"/>
              </a:rPr>
              <a:t>La Qualità nella didattica. Metodologie e strumenti di progettazione e valutazione</a:t>
            </a:r>
            <a:r>
              <a:rPr lang="it-IT" altLang="it-IT" sz="1600" dirty="0">
                <a:ea typeface="Arial Unicode MS" pitchFamily="34" charset="-128"/>
                <a:cs typeface="Arial Unicode MS" pitchFamily="34" charset="-128"/>
              </a:rPr>
              <a:t>, </a:t>
            </a:r>
            <a:r>
              <a:rPr lang="it-IT" altLang="it-IT" sz="1600" dirty="0" err="1">
                <a:ea typeface="Arial Unicode MS" pitchFamily="34" charset="-128"/>
                <a:cs typeface="Arial Unicode MS" pitchFamily="34" charset="-128"/>
              </a:rPr>
              <a:t>Erickson</a:t>
            </a:r>
            <a:r>
              <a:rPr lang="it-IT" altLang="it-IT" sz="1600" dirty="0">
                <a:ea typeface="Arial Unicode MS" pitchFamily="34" charset="-128"/>
                <a:cs typeface="Arial Unicode MS" pitchFamily="34" charset="-128"/>
              </a:rPr>
              <a:t>, Trento</a:t>
            </a:r>
            <a:r>
              <a:rPr lang="it-IT" altLang="it-IT" sz="1600" dirty="0" smtClean="0">
                <a:ea typeface="Arial Unicode MS" pitchFamily="34" charset="-128"/>
                <a:cs typeface="Arial Unicode MS" pitchFamily="34" charset="-128"/>
              </a:rPr>
              <a:t>.</a:t>
            </a:r>
            <a:endParaRPr lang="it-IT" altLang="it-IT" sz="1600" dirty="0">
              <a:ea typeface="Arial Unicode MS" pitchFamily="34" charset="-128"/>
              <a:cs typeface="Arial Unicode MS" pitchFamily="34" charset="-128"/>
            </a:endParaRPr>
          </a:p>
        </p:txBody>
      </p:sp>
    </p:spTree>
    <p:extLst>
      <p:ext uri="{BB962C8B-B14F-4D97-AF65-F5344CB8AC3E}">
        <p14:creationId xmlns:p14="http://schemas.microsoft.com/office/powerpoint/2010/main" val="194510736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Raccomandazioni europee</a:t>
            </a:r>
            <a:endParaRPr lang="it-IT" dirty="0"/>
          </a:p>
        </p:txBody>
      </p:sp>
      <p:sp>
        <p:nvSpPr>
          <p:cNvPr id="3" name="Segnaposto contenuto 2"/>
          <p:cNvSpPr>
            <a:spLocks noGrp="1"/>
          </p:cNvSpPr>
          <p:nvPr>
            <p:ph idx="1"/>
          </p:nvPr>
        </p:nvSpPr>
        <p:spPr>
          <a:xfrm>
            <a:off x="1043608" y="1447800"/>
            <a:ext cx="7890080" cy="5005536"/>
          </a:xfrm>
        </p:spPr>
        <p:txBody>
          <a:bodyPr>
            <a:normAutofit fontScale="85000" lnSpcReduction="20000"/>
          </a:bodyPr>
          <a:lstStyle/>
          <a:p>
            <a:r>
              <a:rPr lang="it-IT" dirty="0"/>
              <a:t>Raccomandazione del Parlamento Europeo e del Consiglio del 18 dicembre 2006 relativa a competenze chiave per l’apprendimento permanente,</a:t>
            </a:r>
            <a:r>
              <a:rPr lang="it-IT" i="1" dirty="0"/>
              <a:t> </a:t>
            </a:r>
            <a:r>
              <a:rPr lang="it-IT" u="sng" dirty="0">
                <a:hlinkClick r:id="rId2"/>
              </a:rPr>
              <a:t>https://eur-lex.europa.eu/legal-content/IT/TXT/PDF/?uri=CELEX:32006H0962&amp;from=</a:t>
            </a:r>
            <a:r>
              <a:rPr lang="it-IT" u="sng" dirty="0" smtClean="0">
                <a:hlinkClick r:id="rId2"/>
              </a:rPr>
              <a:t>IT</a:t>
            </a:r>
            <a:endParaRPr lang="it-IT" u="sng" dirty="0" smtClean="0"/>
          </a:p>
          <a:p>
            <a:pPr marL="82296" indent="0">
              <a:buNone/>
            </a:pPr>
            <a:endParaRPr lang="it-IT" dirty="0"/>
          </a:p>
          <a:p>
            <a:r>
              <a:rPr lang="it-IT" dirty="0" smtClean="0"/>
              <a:t>Raccomandazione </a:t>
            </a:r>
            <a:r>
              <a:rPr lang="it-IT" dirty="0"/>
              <a:t>del Consiglio relativa alle competenze chiave per l’apprendimento permanente, </a:t>
            </a:r>
            <a:r>
              <a:rPr lang="it-IT" u="sng" dirty="0">
                <a:hlinkClick r:id="rId3"/>
              </a:rPr>
              <a:t>https://eur-lex.europa.eu/resource.html?uri=cellar:395443f6-fb6d-11e7-b8f5-01aa75ed71a1.0007.02/DOC_1&amp;format=</a:t>
            </a:r>
            <a:r>
              <a:rPr lang="it-IT" u="sng" dirty="0" smtClean="0">
                <a:hlinkClick r:id="rId3"/>
              </a:rPr>
              <a:t>PDF</a:t>
            </a:r>
            <a:endParaRPr lang="it-IT" dirty="0"/>
          </a:p>
          <a:p>
            <a:endParaRPr lang="it-IT" dirty="0"/>
          </a:p>
        </p:txBody>
      </p:sp>
    </p:spTree>
    <p:extLst>
      <p:ext uri="{BB962C8B-B14F-4D97-AF65-F5344CB8AC3E}">
        <p14:creationId xmlns:p14="http://schemas.microsoft.com/office/powerpoint/2010/main" val="1509716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5"/>
          <p:cNvSpPr>
            <a:spLocks noGrp="1" noChangeArrowheads="1"/>
          </p:cNvSpPr>
          <p:nvPr>
            <p:ph idx="1"/>
          </p:nvPr>
        </p:nvSpPr>
        <p:spPr>
          <a:xfrm>
            <a:off x="2916238" y="476250"/>
            <a:ext cx="3322637" cy="576263"/>
          </a:xfrm>
          <a:solidFill>
            <a:schemeClr val="bg1"/>
          </a:solidFill>
          <a:ln w="19050">
            <a:solidFill>
              <a:schemeClr val="tx1"/>
            </a:solidFill>
          </a:ln>
        </p:spPr>
        <p:txBody>
          <a:bodyPr/>
          <a:lstStyle/>
          <a:p>
            <a:pPr algn="ctr">
              <a:lnSpc>
                <a:spcPct val="90000"/>
              </a:lnSpc>
              <a:spcBef>
                <a:spcPct val="50000"/>
              </a:spcBef>
              <a:buFontTx/>
              <a:buNone/>
            </a:pPr>
            <a:r>
              <a:rPr lang="it-IT" b="1" i="1" dirty="0" smtClean="0">
                <a:solidFill>
                  <a:srgbClr val="660033"/>
                </a:solidFill>
              </a:rPr>
              <a:t>Competenza</a:t>
            </a:r>
          </a:p>
        </p:txBody>
      </p:sp>
      <p:sp>
        <p:nvSpPr>
          <p:cNvPr id="24579" name="Text Box 6"/>
          <p:cNvSpPr txBox="1">
            <a:spLocks noChangeArrowheads="1"/>
          </p:cNvSpPr>
          <p:nvPr/>
        </p:nvSpPr>
        <p:spPr bwMode="auto">
          <a:xfrm>
            <a:off x="250825" y="2276475"/>
            <a:ext cx="2665413" cy="576263"/>
          </a:xfrm>
          <a:prstGeom prst="rect">
            <a:avLst/>
          </a:prstGeom>
          <a:solidFill>
            <a:schemeClr val="bg1"/>
          </a:solidFill>
          <a:ln w="19050">
            <a:solidFill>
              <a:schemeClr val="folHlink"/>
            </a:solidFill>
            <a:miter lim="800000"/>
            <a:headEnd/>
            <a:tailEnd/>
          </a:ln>
        </p:spPr>
        <p:txBody>
          <a:bodyPr/>
          <a:lstStyle/>
          <a:p>
            <a:pPr marL="342900" indent="-342900" algn="ctr">
              <a:spcBef>
                <a:spcPct val="50000"/>
              </a:spcBef>
            </a:pPr>
            <a:r>
              <a:rPr lang="it-IT" sz="3200" dirty="0"/>
              <a:t>Conoscenze</a:t>
            </a:r>
          </a:p>
        </p:txBody>
      </p:sp>
      <p:sp>
        <p:nvSpPr>
          <p:cNvPr id="24580" name="Text Box 7"/>
          <p:cNvSpPr txBox="1">
            <a:spLocks noChangeArrowheads="1"/>
          </p:cNvSpPr>
          <p:nvPr/>
        </p:nvSpPr>
        <p:spPr bwMode="auto">
          <a:xfrm>
            <a:off x="3059113" y="2276475"/>
            <a:ext cx="2449512" cy="576263"/>
          </a:xfrm>
          <a:prstGeom prst="rect">
            <a:avLst/>
          </a:prstGeom>
          <a:solidFill>
            <a:schemeClr val="bg1"/>
          </a:solidFill>
          <a:ln w="19050">
            <a:solidFill>
              <a:schemeClr val="folHlink"/>
            </a:solidFill>
            <a:miter lim="800000"/>
            <a:headEnd/>
            <a:tailEnd/>
          </a:ln>
        </p:spPr>
        <p:txBody>
          <a:bodyPr/>
          <a:lstStyle/>
          <a:p>
            <a:pPr marL="342900" indent="-342900" algn="ctr">
              <a:spcBef>
                <a:spcPct val="50000"/>
              </a:spcBef>
            </a:pPr>
            <a:r>
              <a:rPr lang="it-IT" sz="3200"/>
              <a:t>Abilità</a:t>
            </a:r>
          </a:p>
        </p:txBody>
      </p:sp>
      <p:sp>
        <p:nvSpPr>
          <p:cNvPr id="24581" name="Text Box 8"/>
          <p:cNvSpPr txBox="1">
            <a:spLocks noChangeArrowheads="1"/>
          </p:cNvSpPr>
          <p:nvPr/>
        </p:nvSpPr>
        <p:spPr bwMode="auto">
          <a:xfrm>
            <a:off x="5651500" y="2276475"/>
            <a:ext cx="3322638" cy="576263"/>
          </a:xfrm>
          <a:prstGeom prst="rect">
            <a:avLst/>
          </a:prstGeom>
          <a:solidFill>
            <a:schemeClr val="bg1"/>
          </a:solidFill>
          <a:ln w="19050">
            <a:solidFill>
              <a:schemeClr val="folHlink"/>
            </a:solidFill>
            <a:miter lim="800000"/>
            <a:headEnd/>
            <a:tailEnd/>
          </a:ln>
        </p:spPr>
        <p:txBody>
          <a:bodyPr/>
          <a:lstStyle/>
          <a:p>
            <a:pPr marL="342900" indent="-342900" algn="ctr">
              <a:spcBef>
                <a:spcPct val="50000"/>
              </a:spcBef>
            </a:pPr>
            <a:r>
              <a:rPr lang="it-IT" sz="3200"/>
              <a:t>Atteggiamenti</a:t>
            </a:r>
          </a:p>
        </p:txBody>
      </p:sp>
      <p:sp>
        <p:nvSpPr>
          <p:cNvPr id="24582" name="Oval 9"/>
          <p:cNvSpPr>
            <a:spLocks noChangeArrowheads="1"/>
          </p:cNvSpPr>
          <p:nvPr/>
        </p:nvSpPr>
        <p:spPr bwMode="auto">
          <a:xfrm>
            <a:off x="468313" y="4437063"/>
            <a:ext cx="8353425" cy="1943100"/>
          </a:xfrm>
          <a:prstGeom prst="ellipse">
            <a:avLst/>
          </a:prstGeom>
          <a:solidFill>
            <a:schemeClr val="bg1"/>
          </a:solidFill>
          <a:ln w="9525">
            <a:solidFill>
              <a:schemeClr val="tx1"/>
            </a:solidFill>
            <a:round/>
            <a:headEnd/>
            <a:tailEnd/>
          </a:ln>
        </p:spPr>
        <p:txBody>
          <a:bodyPr wrap="none" anchor="ctr"/>
          <a:lstStyle/>
          <a:p>
            <a:pPr algn="ctr"/>
            <a:endParaRPr lang="it-IT"/>
          </a:p>
          <a:p>
            <a:pPr algn="ctr"/>
            <a:endParaRPr lang="it-IT"/>
          </a:p>
          <a:p>
            <a:pPr algn="ctr"/>
            <a:endParaRPr lang="it-IT"/>
          </a:p>
          <a:p>
            <a:pPr algn="ctr"/>
            <a:endParaRPr lang="it-IT" sz="2400"/>
          </a:p>
          <a:p>
            <a:pPr algn="ctr"/>
            <a:r>
              <a:rPr lang="it-IT" sz="2400" i="1"/>
              <a:t>Contesto</a:t>
            </a:r>
          </a:p>
        </p:txBody>
      </p:sp>
      <p:sp>
        <p:nvSpPr>
          <p:cNvPr id="24583" name="Text Box 11"/>
          <p:cNvSpPr txBox="1">
            <a:spLocks noChangeArrowheads="1"/>
          </p:cNvSpPr>
          <p:nvPr/>
        </p:nvSpPr>
        <p:spPr bwMode="auto">
          <a:xfrm>
            <a:off x="1476375" y="4941888"/>
            <a:ext cx="6408738" cy="574675"/>
          </a:xfrm>
          <a:prstGeom prst="rect">
            <a:avLst/>
          </a:prstGeom>
          <a:solidFill>
            <a:schemeClr val="bg1"/>
          </a:solidFill>
          <a:ln w="19050">
            <a:solidFill>
              <a:schemeClr val="folHlink"/>
            </a:solidFill>
            <a:miter lim="800000"/>
            <a:headEnd/>
            <a:tailEnd/>
          </a:ln>
        </p:spPr>
        <p:txBody>
          <a:bodyPr/>
          <a:lstStyle/>
          <a:p>
            <a:pPr marL="342900" indent="-342900" algn="ctr">
              <a:spcBef>
                <a:spcPct val="50000"/>
              </a:spcBef>
            </a:pPr>
            <a:r>
              <a:rPr lang="it-IT" sz="3200"/>
              <a:t> </a:t>
            </a:r>
            <a:r>
              <a:rPr lang="it-IT" sz="2400" b="1">
                <a:solidFill>
                  <a:srgbClr val="660033"/>
                </a:solidFill>
              </a:rPr>
              <a:t>Prestazione/Compito autentico</a:t>
            </a:r>
          </a:p>
          <a:p>
            <a:pPr marL="342900" indent="-342900" algn="ctr">
              <a:spcBef>
                <a:spcPct val="50000"/>
              </a:spcBef>
            </a:pPr>
            <a:endParaRPr lang="it-IT" sz="3200">
              <a:solidFill>
                <a:srgbClr val="660033"/>
              </a:solidFill>
            </a:endParaRPr>
          </a:p>
          <a:p>
            <a:pPr marL="342900" indent="-342900" algn="ctr">
              <a:spcBef>
                <a:spcPct val="50000"/>
              </a:spcBef>
            </a:pPr>
            <a:endParaRPr lang="it-IT" sz="3200">
              <a:solidFill>
                <a:srgbClr val="660033"/>
              </a:solidFill>
            </a:endParaRPr>
          </a:p>
          <a:p>
            <a:pPr marL="342900" indent="-342900" algn="ctr">
              <a:spcBef>
                <a:spcPct val="50000"/>
              </a:spcBef>
            </a:pPr>
            <a:endParaRPr lang="it-IT" sz="3200">
              <a:solidFill>
                <a:srgbClr val="660033"/>
              </a:solidFill>
            </a:endParaRPr>
          </a:p>
        </p:txBody>
      </p:sp>
      <p:sp>
        <p:nvSpPr>
          <p:cNvPr id="24584" name="AutoShape 13"/>
          <p:cNvSpPr>
            <a:spLocks/>
          </p:cNvSpPr>
          <p:nvPr/>
        </p:nvSpPr>
        <p:spPr bwMode="auto">
          <a:xfrm rot="5400000">
            <a:off x="2770982" y="-531019"/>
            <a:ext cx="144462" cy="5184775"/>
          </a:xfrm>
          <a:prstGeom prst="leftBrace">
            <a:avLst>
              <a:gd name="adj1" fmla="val 299085"/>
              <a:gd name="adj2" fmla="val 50000"/>
            </a:avLst>
          </a:prstGeom>
          <a:noFill/>
          <a:ln w="9525">
            <a:solidFill>
              <a:schemeClr val="tx1"/>
            </a:solidFill>
            <a:round/>
            <a:headEnd/>
            <a:tailEnd/>
          </a:ln>
        </p:spPr>
        <p:txBody>
          <a:bodyPr wrap="none" anchor="ctr"/>
          <a:lstStyle/>
          <a:p>
            <a:endParaRPr lang="it-IT"/>
          </a:p>
        </p:txBody>
      </p:sp>
      <p:sp>
        <p:nvSpPr>
          <p:cNvPr id="24585" name="Text Box 14"/>
          <p:cNvSpPr txBox="1">
            <a:spLocks noChangeArrowheads="1"/>
          </p:cNvSpPr>
          <p:nvPr/>
        </p:nvSpPr>
        <p:spPr bwMode="auto">
          <a:xfrm>
            <a:off x="971550" y="1557338"/>
            <a:ext cx="3529013" cy="366712"/>
          </a:xfrm>
          <a:prstGeom prst="rect">
            <a:avLst/>
          </a:prstGeom>
          <a:noFill/>
          <a:ln w="9525">
            <a:noFill/>
            <a:miter lim="800000"/>
            <a:headEnd/>
            <a:tailEnd/>
          </a:ln>
        </p:spPr>
        <p:txBody>
          <a:bodyPr>
            <a:spAutoFit/>
          </a:bodyPr>
          <a:lstStyle/>
          <a:p>
            <a:pPr>
              <a:spcBef>
                <a:spcPct val="50000"/>
              </a:spcBef>
            </a:pPr>
            <a:r>
              <a:rPr lang="it-IT"/>
              <a:t>             </a:t>
            </a:r>
            <a:r>
              <a:rPr lang="it-IT" b="1"/>
              <a:t>DISCIPLINE</a:t>
            </a:r>
          </a:p>
        </p:txBody>
      </p:sp>
      <p:sp>
        <p:nvSpPr>
          <p:cNvPr id="24586" name="AutoShape 15"/>
          <p:cNvSpPr>
            <a:spLocks/>
          </p:cNvSpPr>
          <p:nvPr/>
        </p:nvSpPr>
        <p:spPr bwMode="auto">
          <a:xfrm rot="5400000">
            <a:off x="7200107" y="440531"/>
            <a:ext cx="215900" cy="3313113"/>
          </a:xfrm>
          <a:prstGeom prst="leftBrace">
            <a:avLst>
              <a:gd name="adj1" fmla="val 127880"/>
              <a:gd name="adj2" fmla="val 50000"/>
            </a:avLst>
          </a:prstGeom>
          <a:noFill/>
          <a:ln w="9525">
            <a:solidFill>
              <a:schemeClr val="tx1"/>
            </a:solidFill>
            <a:round/>
            <a:headEnd/>
            <a:tailEnd/>
          </a:ln>
        </p:spPr>
        <p:txBody>
          <a:bodyPr wrap="none" anchor="ctr"/>
          <a:lstStyle/>
          <a:p>
            <a:endParaRPr lang="it-IT"/>
          </a:p>
        </p:txBody>
      </p:sp>
      <p:sp>
        <p:nvSpPr>
          <p:cNvPr id="24587" name="Text Box 16"/>
          <p:cNvSpPr txBox="1">
            <a:spLocks noChangeArrowheads="1"/>
          </p:cNvSpPr>
          <p:nvPr/>
        </p:nvSpPr>
        <p:spPr bwMode="auto">
          <a:xfrm>
            <a:off x="5364163" y="1557338"/>
            <a:ext cx="3600450" cy="366712"/>
          </a:xfrm>
          <a:prstGeom prst="rect">
            <a:avLst/>
          </a:prstGeom>
          <a:noFill/>
          <a:ln w="9525">
            <a:noFill/>
            <a:miter lim="800000"/>
            <a:headEnd/>
            <a:tailEnd/>
          </a:ln>
        </p:spPr>
        <p:txBody>
          <a:bodyPr>
            <a:spAutoFit/>
          </a:bodyPr>
          <a:lstStyle/>
          <a:p>
            <a:pPr>
              <a:spcBef>
                <a:spcPct val="50000"/>
              </a:spcBef>
            </a:pPr>
            <a:r>
              <a:rPr lang="it-IT"/>
              <a:t>           TRATTI PERSONALI</a:t>
            </a:r>
          </a:p>
        </p:txBody>
      </p:sp>
      <p:sp>
        <p:nvSpPr>
          <p:cNvPr id="24588" name="Line 17"/>
          <p:cNvSpPr>
            <a:spLocks noChangeShapeType="1"/>
          </p:cNvSpPr>
          <p:nvPr/>
        </p:nvSpPr>
        <p:spPr bwMode="auto">
          <a:xfrm flipH="1">
            <a:off x="2987675" y="1125538"/>
            <a:ext cx="1728788" cy="431800"/>
          </a:xfrm>
          <a:prstGeom prst="line">
            <a:avLst/>
          </a:prstGeom>
          <a:noFill/>
          <a:ln w="9525">
            <a:solidFill>
              <a:schemeClr val="tx1"/>
            </a:solidFill>
            <a:round/>
            <a:headEnd/>
            <a:tailEnd type="triangle" w="med" len="med"/>
          </a:ln>
        </p:spPr>
        <p:txBody>
          <a:bodyPr/>
          <a:lstStyle/>
          <a:p>
            <a:endParaRPr lang="it-IT"/>
          </a:p>
        </p:txBody>
      </p:sp>
      <p:sp>
        <p:nvSpPr>
          <p:cNvPr id="24589" name="Line 18"/>
          <p:cNvSpPr>
            <a:spLocks noChangeShapeType="1"/>
          </p:cNvSpPr>
          <p:nvPr/>
        </p:nvSpPr>
        <p:spPr bwMode="auto">
          <a:xfrm>
            <a:off x="4716463" y="1125538"/>
            <a:ext cx="1584325" cy="503237"/>
          </a:xfrm>
          <a:prstGeom prst="line">
            <a:avLst/>
          </a:prstGeom>
          <a:noFill/>
          <a:ln w="9525">
            <a:solidFill>
              <a:schemeClr val="tx1"/>
            </a:solidFill>
            <a:round/>
            <a:headEnd/>
            <a:tailEnd type="triangle" w="med" len="med"/>
          </a:ln>
        </p:spPr>
        <p:txBody>
          <a:bodyPr/>
          <a:lstStyle/>
          <a:p>
            <a:endParaRPr lang="it-IT"/>
          </a:p>
        </p:txBody>
      </p:sp>
      <p:sp>
        <p:nvSpPr>
          <p:cNvPr id="24590" name="Line 19"/>
          <p:cNvSpPr>
            <a:spLocks noChangeShapeType="1"/>
          </p:cNvSpPr>
          <p:nvPr/>
        </p:nvSpPr>
        <p:spPr bwMode="auto">
          <a:xfrm>
            <a:off x="4427538" y="2924175"/>
            <a:ext cx="0" cy="1441450"/>
          </a:xfrm>
          <a:prstGeom prst="line">
            <a:avLst/>
          </a:prstGeom>
          <a:noFill/>
          <a:ln w="9525">
            <a:solidFill>
              <a:schemeClr val="tx1"/>
            </a:solidFill>
            <a:round/>
            <a:headEnd/>
            <a:tailEnd type="triangle" w="med" len="med"/>
          </a:ln>
        </p:spPr>
        <p:txBody>
          <a:bodyPr/>
          <a:lstStyle/>
          <a:p>
            <a:endParaRPr lang="it-IT"/>
          </a:p>
        </p:txBody>
      </p:sp>
      <p:sp>
        <p:nvSpPr>
          <p:cNvPr id="24591" name="Line 24"/>
          <p:cNvSpPr>
            <a:spLocks noChangeShapeType="1"/>
          </p:cNvSpPr>
          <p:nvPr/>
        </p:nvSpPr>
        <p:spPr bwMode="auto">
          <a:xfrm>
            <a:off x="1476375" y="2852738"/>
            <a:ext cx="2808288" cy="1368425"/>
          </a:xfrm>
          <a:prstGeom prst="line">
            <a:avLst/>
          </a:prstGeom>
          <a:noFill/>
          <a:ln w="9525">
            <a:solidFill>
              <a:schemeClr val="tx1"/>
            </a:solidFill>
            <a:round/>
            <a:headEnd/>
            <a:tailEnd type="triangle" w="med" len="med"/>
          </a:ln>
        </p:spPr>
        <p:txBody>
          <a:bodyPr/>
          <a:lstStyle/>
          <a:p>
            <a:endParaRPr lang="it-IT"/>
          </a:p>
        </p:txBody>
      </p:sp>
      <p:sp>
        <p:nvSpPr>
          <p:cNvPr id="24592" name="Line 25"/>
          <p:cNvSpPr>
            <a:spLocks noChangeShapeType="1"/>
          </p:cNvSpPr>
          <p:nvPr/>
        </p:nvSpPr>
        <p:spPr bwMode="auto">
          <a:xfrm flipH="1">
            <a:off x="4572000" y="2852738"/>
            <a:ext cx="2736850" cy="1368425"/>
          </a:xfrm>
          <a:prstGeom prst="line">
            <a:avLst/>
          </a:prstGeom>
          <a:noFill/>
          <a:ln w="9525">
            <a:solidFill>
              <a:schemeClr val="tx1"/>
            </a:solidFill>
            <a:round/>
            <a:headEnd/>
            <a:tailEnd type="triangle" w="med" len="med"/>
          </a:ln>
        </p:spPr>
        <p:txBody>
          <a:bodyPr/>
          <a:lstStyle/>
          <a:p>
            <a:endParaRPr lang="it-IT"/>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188640"/>
            <a:ext cx="7862150" cy="1143000"/>
          </a:xfrm>
        </p:spPr>
        <p:txBody>
          <a:bodyPr>
            <a:normAutofit/>
          </a:bodyPr>
          <a:lstStyle/>
          <a:p>
            <a:pPr algn="ctr"/>
            <a:r>
              <a:rPr lang="it-IT" sz="3700" b="1" dirty="0" smtClean="0">
                <a:effectLst/>
              </a:rPr>
              <a:t>Curricolo di scuola e competenze</a:t>
            </a:r>
            <a:endParaRPr lang="it-IT" sz="3700" b="1" dirty="0">
              <a:effectLst/>
            </a:endParaRPr>
          </a:p>
        </p:txBody>
      </p:sp>
      <p:sp>
        <p:nvSpPr>
          <p:cNvPr id="3" name="Segnaposto contenuto 2"/>
          <p:cNvSpPr>
            <a:spLocks noGrp="1"/>
          </p:cNvSpPr>
          <p:nvPr>
            <p:ph idx="1"/>
          </p:nvPr>
        </p:nvSpPr>
        <p:spPr>
          <a:xfrm>
            <a:off x="1043608" y="1268760"/>
            <a:ext cx="7890080" cy="5232074"/>
          </a:xfrm>
        </p:spPr>
        <p:txBody>
          <a:bodyPr>
            <a:normAutofit lnSpcReduction="10000"/>
          </a:bodyPr>
          <a:lstStyle/>
          <a:p>
            <a:pPr marL="82296" indent="0" algn="just">
              <a:buNone/>
            </a:pPr>
            <a:r>
              <a:rPr lang="it-IT" dirty="0" smtClean="0"/>
              <a:t>Il </a:t>
            </a:r>
            <a:r>
              <a:rPr lang="it-IT" dirty="0"/>
              <a:t>curricolo delle scuole autonome deve </a:t>
            </a:r>
            <a:r>
              <a:rPr lang="it-IT" dirty="0" smtClean="0"/>
              <a:t>avere come </a:t>
            </a:r>
            <a:r>
              <a:rPr lang="it-IT" dirty="0"/>
              <a:t>punto di arrivo lo sviluppo </a:t>
            </a:r>
            <a:r>
              <a:rPr lang="it-IT" dirty="0" smtClean="0"/>
              <a:t>di </a:t>
            </a:r>
            <a:r>
              <a:rPr lang="it-IT" i="1" dirty="0" smtClean="0">
                <a:solidFill>
                  <a:srgbClr val="FF0000"/>
                </a:solidFill>
              </a:rPr>
              <a:t>competenze </a:t>
            </a:r>
            <a:r>
              <a:rPr lang="it-IT" i="1" dirty="0">
                <a:solidFill>
                  <a:srgbClr val="FF0000"/>
                </a:solidFill>
              </a:rPr>
              <a:t>trasversali </a:t>
            </a:r>
            <a:r>
              <a:rPr lang="it-IT" i="1" dirty="0"/>
              <a:t>e </a:t>
            </a:r>
            <a:r>
              <a:rPr lang="it-IT" i="1" dirty="0">
                <a:solidFill>
                  <a:srgbClr val="0070C0"/>
                </a:solidFill>
              </a:rPr>
              <a:t>competenze </a:t>
            </a:r>
            <a:r>
              <a:rPr lang="it-IT" i="1" dirty="0" smtClean="0">
                <a:solidFill>
                  <a:srgbClr val="0070C0"/>
                </a:solidFill>
              </a:rPr>
              <a:t>disciplinari</a:t>
            </a:r>
          </a:p>
          <a:p>
            <a:pPr marL="82296" indent="0">
              <a:buNone/>
            </a:pPr>
            <a:endParaRPr lang="it-IT" i="1" dirty="0"/>
          </a:p>
          <a:p>
            <a:r>
              <a:rPr lang="it-IT" dirty="0"/>
              <a:t>- </a:t>
            </a:r>
            <a:r>
              <a:rPr lang="it-IT" b="1" u="sng" dirty="0">
                <a:solidFill>
                  <a:srgbClr val="FF0000"/>
                </a:solidFill>
              </a:rPr>
              <a:t>Competenze trasversali: </a:t>
            </a:r>
            <a:endParaRPr lang="it-IT" b="1" u="sng" dirty="0" smtClean="0">
              <a:solidFill>
                <a:srgbClr val="FF0000"/>
              </a:solidFill>
            </a:endParaRPr>
          </a:p>
          <a:p>
            <a:pPr marL="82296" indent="0">
              <a:buNone/>
            </a:pPr>
            <a:r>
              <a:rPr lang="it-IT" dirty="0" smtClean="0"/>
              <a:t>competenze </a:t>
            </a:r>
            <a:r>
              <a:rPr lang="it-IT" dirty="0"/>
              <a:t>chiave </a:t>
            </a:r>
            <a:r>
              <a:rPr lang="it-IT" dirty="0" smtClean="0"/>
              <a:t>di cittadinanza </a:t>
            </a:r>
            <a:r>
              <a:rPr lang="it-IT" dirty="0"/>
              <a:t>di cui al DM n. </a:t>
            </a:r>
            <a:r>
              <a:rPr lang="it-IT" dirty="0" smtClean="0"/>
              <a:t>139/2007</a:t>
            </a:r>
          </a:p>
          <a:p>
            <a:pPr marL="82296" indent="0">
              <a:buNone/>
            </a:pPr>
            <a:endParaRPr lang="it-IT" dirty="0"/>
          </a:p>
          <a:p>
            <a:r>
              <a:rPr lang="it-IT" dirty="0"/>
              <a:t>- </a:t>
            </a:r>
            <a:r>
              <a:rPr lang="it-IT" b="1" u="sng" dirty="0">
                <a:solidFill>
                  <a:srgbClr val="0070C0"/>
                </a:solidFill>
              </a:rPr>
              <a:t>Competenze disciplinari: </a:t>
            </a:r>
            <a:endParaRPr lang="it-IT" b="1" u="sng" dirty="0" smtClean="0">
              <a:solidFill>
                <a:srgbClr val="0070C0"/>
              </a:solidFill>
            </a:endParaRPr>
          </a:p>
          <a:p>
            <a:pPr marL="82296" indent="0">
              <a:buNone/>
            </a:pPr>
            <a:r>
              <a:rPr lang="it-IT" i="1" dirty="0" smtClean="0"/>
              <a:t>Indicazioni Nazionali infanzia </a:t>
            </a:r>
            <a:r>
              <a:rPr lang="it-IT" i="1" dirty="0"/>
              <a:t>e I ciclo </a:t>
            </a:r>
            <a:r>
              <a:rPr lang="it-IT" dirty="0"/>
              <a:t>(2012)</a:t>
            </a:r>
          </a:p>
        </p:txBody>
      </p:sp>
    </p:spTree>
    <p:extLst>
      <p:ext uri="{BB962C8B-B14F-4D97-AF65-F5344CB8AC3E}">
        <p14:creationId xmlns:p14="http://schemas.microsoft.com/office/powerpoint/2010/main" val="25312862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187624" y="10663"/>
            <a:ext cx="7499176" cy="1711325"/>
          </a:xfrm>
        </p:spPr>
        <p:txBody>
          <a:bodyPr>
            <a:normAutofit fontScale="90000"/>
          </a:bodyPr>
          <a:lstStyle/>
          <a:p>
            <a:pPr algn="ctr"/>
            <a:r>
              <a:rPr lang="it-IT" altLang="it-IT" b="1" u="sng" dirty="0" smtClean="0">
                <a:solidFill>
                  <a:srgbClr val="964305"/>
                </a:solidFill>
              </a:rPr>
              <a:t>Competenze trasversali:</a:t>
            </a:r>
            <a:r>
              <a:rPr lang="it-IT" altLang="it-IT" b="1" dirty="0" smtClean="0">
                <a:solidFill>
                  <a:schemeClr val="folHlink"/>
                </a:solidFill>
              </a:rPr>
              <a:t/>
            </a:r>
            <a:br>
              <a:rPr lang="it-IT" altLang="it-IT" b="1" dirty="0" smtClean="0">
                <a:solidFill>
                  <a:schemeClr val="folHlink"/>
                </a:solidFill>
              </a:rPr>
            </a:br>
            <a:r>
              <a:rPr lang="it-IT" altLang="it-IT" sz="3300" b="1" dirty="0" smtClean="0">
                <a:solidFill>
                  <a:schemeClr val="folHlink"/>
                </a:solidFill>
              </a:rPr>
              <a:t>8 Competenze </a:t>
            </a:r>
            <a:r>
              <a:rPr lang="it-IT" altLang="it-IT" sz="3300" b="1" dirty="0">
                <a:solidFill>
                  <a:schemeClr val="folHlink"/>
                </a:solidFill>
              </a:rPr>
              <a:t>chiave per l’apprendimento permanente</a:t>
            </a:r>
          </a:p>
        </p:txBody>
      </p:sp>
      <p:sp>
        <p:nvSpPr>
          <p:cNvPr id="84995" name="Rectangle 3"/>
          <p:cNvSpPr>
            <a:spLocks noGrp="1" noChangeArrowheads="1"/>
          </p:cNvSpPr>
          <p:nvPr>
            <p:ph type="body" idx="1"/>
          </p:nvPr>
        </p:nvSpPr>
        <p:spPr>
          <a:xfrm>
            <a:off x="971600" y="1196752"/>
            <a:ext cx="8064896" cy="5544616"/>
          </a:xfrm>
        </p:spPr>
        <p:txBody>
          <a:bodyPr>
            <a:normAutofit fontScale="62500" lnSpcReduction="20000"/>
          </a:bodyPr>
          <a:lstStyle/>
          <a:p>
            <a:pPr marL="609600" indent="-609600">
              <a:lnSpc>
                <a:spcPct val="80000"/>
              </a:lnSpc>
              <a:buClr>
                <a:schemeClr val="accent1"/>
              </a:buClr>
              <a:buFont typeface="Wingdings" pitchFamily="2" charset="2"/>
              <a:buAutoNum type="arabicPeriod"/>
            </a:pPr>
            <a:endParaRPr lang="it-IT" altLang="it-IT" sz="2400" b="1" i="1" dirty="0"/>
          </a:p>
          <a:p>
            <a:pPr marL="609600" indent="-609600">
              <a:lnSpc>
                <a:spcPct val="80000"/>
              </a:lnSpc>
              <a:buClr>
                <a:schemeClr val="accent1"/>
              </a:buClr>
              <a:buFont typeface="Wingdings" pitchFamily="2" charset="2"/>
              <a:buNone/>
            </a:pPr>
            <a:endParaRPr lang="it-IT" altLang="it-IT" sz="2400" b="1" i="1" dirty="0"/>
          </a:p>
          <a:p>
            <a:pPr marL="609600" indent="-609600">
              <a:lnSpc>
                <a:spcPct val="80000"/>
              </a:lnSpc>
              <a:buClr>
                <a:schemeClr val="accent1"/>
              </a:buClr>
              <a:buFont typeface="Wingdings" pitchFamily="2" charset="2"/>
              <a:buAutoNum type="arabicPeriod"/>
            </a:pPr>
            <a:endParaRPr lang="it-IT" altLang="it-IT" sz="4000" b="1" i="1" dirty="0" smtClean="0">
              <a:solidFill>
                <a:srgbClr val="0070C0"/>
              </a:solidFill>
            </a:endParaRPr>
          </a:p>
          <a:p>
            <a:pPr marL="609600" indent="-609600">
              <a:lnSpc>
                <a:spcPct val="80000"/>
              </a:lnSpc>
              <a:buClr>
                <a:schemeClr val="accent1"/>
              </a:buClr>
              <a:buFont typeface="Wingdings" pitchFamily="2" charset="2"/>
              <a:buAutoNum type="arabicPeriod"/>
            </a:pPr>
            <a:r>
              <a:rPr lang="it-IT" altLang="it-IT" sz="4000" b="1" i="1" dirty="0" smtClean="0">
                <a:solidFill>
                  <a:srgbClr val="0070C0"/>
                </a:solidFill>
              </a:rPr>
              <a:t>Comunicare </a:t>
            </a:r>
            <a:r>
              <a:rPr lang="it-IT" altLang="it-IT" sz="4000" b="1" i="1" dirty="0">
                <a:solidFill>
                  <a:srgbClr val="0070C0"/>
                </a:solidFill>
              </a:rPr>
              <a:t>nella lingua madre</a:t>
            </a:r>
          </a:p>
          <a:p>
            <a:pPr marL="609600" indent="-609600">
              <a:lnSpc>
                <a:spcPct val="80000"/>
              </a:lnSpc>
              <a:buClr>
                <a:schemeClr val="accent1"/>
              </a:buClr>
              <a:buFont typeface="Wingdings" pitchFamily="2" charset="2"/>
              <a:buAutoNum type="arabicPeriod"/>
            </a:pPr>
            <a:r>
              <a:rPr lang="it-IT" altLang="it-IT" sz="4000" b="1" i="1" dirty="0">
                <a:solidFill>
                  <a:srgbClr val="0070C0"/>
                </a:solidFill>
              </a:rPr>
              <a:t>Comunicazione in lingue straniere </a:t>
            </a:r>
          </a:p>
          <a:p>
            <a:pPr marL="609600" indent="-609600">
              <a:lnSpc>
                <a:spcPct val="80000"/>
              </a:lnSpc>
              <a:buClr>
                <a:schemeClr val="accent1"/>
              </a:buClr>
              <a:buFont typeface="Wingdings" pitchFamily="2" charset="2"/>
              <a:buAutoNum type="arabicPeriod"/>
            </a:pPr>
            <a:r>
              <a:rPr lang="it-IT" altLang="it-IT" sz="4000" b="1" i="1" dirty="0">
                <a:solidFill>
                  <a:srgbClr val="0070C0"/>
                </a:solidFill>
              </a:rPr>
              <a:t>Competenza matematica e competenza di base in campo scientifico e tecnologico  </a:t>
            </a:r>
          </a:p>
          <a:p>
            <a:pPr marL="609600" indent="-609600">
              <a:lnSpc>
                <a:spcPct val="80000"/>
              </a:lnSpc>
              <a:buClr>
                <a:schemeClr val="accent1"/>
              </a:buClr>
              <a:buFont typeface="Wingdings" pitchFamily="2" charset="2"/>
              <a:buAutoNum type="arabicPeriod"/>
            </a:pPr>
            <a:r>
              <a:rPr lang="it-IT" altLang="it-IT" sz="4000" b="1" i="1" dirty="0">
                <a:solidFill>
                  <a:srgbClr val="0070C0"/>
                </a:solidFill>
              </a:rPr>
              <a:t>Competenza digitale</a:t>
            </a:r>
          </a:p>
          <a:p>
            <a:pPr marL="609600" indent="-609600">
              <a:lnSpc>
                <a:spcPct val="80000"/>
              </a:lnSpc>
              <a:buClr>
                <a:schemeClr val="accent1"/>
              </a:buClr>
              <a:buFont typeface="Wingdings" pitchFamily="2" charset="2"/>
              <a:buAutoNum type="arabicPeriod"/>
            </a:pPr>
            <a:r>
              <a:rPr lang="it-IT" altLang="it-IT" sz="4000" b="1" i="1" dirty="0">
                <a:solidFill>
                  <a:srgbClr val="0070C0"/>
                </a:solidFill>
              </a:rPr>
              <a:t>Imparare a imparare </a:t>
            </a:r>
          </a:p>
          <a:p>
            <a:pPr marL="609600" indent="-609600">
              <a:lnSpc>
                <a:spcPct val="80000"/>
              </a:lnSpc>
              <a:buClr>
                <a:schemeClr val="accent1"/>
              </a:buClr>
              <a:buFont typeface="Wingdings" pitchFamily="2" charset="2"/>
              <a:buAutoNum type="arabicPeriod"/>
            </a:pPr>
            <a:r>
              <a:rPr lang="it-IT" altLang="it-IT" sz="4000" b="1" i="1" dirty="0">
                <a:solidFill>
                  <a:srgbClr val="0070C0"/>
                </a:solidFill>
              </a:rPr>
              <a:t>Competenze sociali e civiche</a:t>
            </a:r>
          </a:p>
          <a:p>
            <a:pPr marL="609600" indent="-609600">
              <a:lnSpc>
                <a:spcPct val="80000"/>
              </a:lnSpc>
              <a:buClr>
                <a:schemeClr val="accent1"/>
              </a:buClr>
              <a:buFont typeface="Wingdings" pitchFamily="2" charset="2"/>
              <a:buAutoNum type="arabicPeriod"/>
            </a:pPr>
            <a:r>
              <a:rPr lang="it-IT" altLang="it-IT" sz="4000" b="1" i="1" dirty="0">
                <a:solidFill>
                  <a:srgbClr val="0070C0"/>
                </a:solidFill>
              </a:rPr>
              <a:t>Spirito di iniziativa e di imprenditorialità </a:t>
            </a:r>
          </a:p>
          <a:p>
            <a:pPr marL="609600" indent="-609600">
              <a:lnSpc>
                <a:spcPct val="80000"/>
              </a:lnSpc>
              <a:buClr>
                <a:schemeClr val="accent1"/>
              </a:buClr>
              <a:buFont typeface="Wingdings" pitchFamily="2" charset="2"/>
              <a:buAutoNum type="arabicPeriod"/>
            </a:pPr>
            <a:r>
              <a:rPr lang="it-IT" altLang="it-IT" sz="4000" b="1" i="1" dirty="0">
                <a:solidFill>
                  <a:srgbClr val="0070C0"/>
                </a:solidFill>
              </a:rPr>
              <a:t>Consapevolezza ed espressione culturali </a:t>
            </a:r>
            <a:endParaRPr lang="it-IT" altLang="it-IT" sz="4000" b="1" i="1" dirty="0" smtClean="0">
              <a:solidFill>
                <a:srgbClr val="0070C0"/>
              </a:solidFill>
            </a:endParaRPr>
          </a:p>
          <a:p>
            <a:pPr marL="0" indent="0">
              <a:lnSpc>
                <a:spcPct val="80000"/>
              </a:lnSpc>
              <a:buClr>
                <a:schemeClr val="accent1"/>
              </a:buClr>
              <a:buNone/>
            </a:pPr>
            <a:endParaRPr lang="it-IT" altLang="it-IT" sz="2300" b="1" i="1" dirty="0" smtClean="0">
              <a:solidFill>
                <a:schemeClr val="accent3">
                  <a:lumMod val="50000"/>
                </a:schemeClr>
              </a:solidFill>
            </a:endParaRPr>
          </a:p>
          <a:p>
            <a:pPr marL="0" indent="0">
              <a:lnSpc>
                <a:spcPct val="80000"/>
              </a:lnSpc>
              <a:buClr>
                <a:schemeClr val="accent1"/>
              </a:buClr>
              <a:buNone/>
            </a:pPr>
            <a:r>
              <a:rPr lang="it-IT" altLang="it-IT" sz="2300" b="1" i="1" dirty="0" smtClean="0">
                <a:solidFill>
                  <a:schemeClr val="accent3">
                    <a:lumMod val="50000"/>
                  </a:schemeClr>
                </a:solidFill>
              </a:rPr>
              <a:t>(Sono richiamate anche nei documenti di certificazione delle competenze)</a:t>
            </a:r>
          </a:p>
          <a:p>
            <a:pPr marL="0" indent="0">
              <a:lnSpc>
                <a:spcPct val="80000"/>
              </a:lnSpc>
              <a:buClr>
                <a:schemeClr val="accent1"/>
              </a:buClr>
              <a:buNone/>
            </a:pPr>
            <a:endParaRPr lang="it-IT" altLang="it-IT" sz="1800" b="1" i="1" dirty="0" smtClean="0">
              <a:solidFill>
                <a:schemeClr val="accent3">
                  <a:lumMod val="50000"/>
                </a:schemeClr>
              </a:solidFill>
            </a:endParaRPr>
          </a:p>
          <a:p>
            <a:pPr marL="0" indent="0">
              <a:lnSpc>
                <a:spcPct val="80000"/>
              </a:lnSpc>
              <a:buClr>
                <a:schemeClr val="accent1"/>
              </a:buClr>
              <a:buNone/>
            </a:pPr>
            <a:endParaRPr lang="it-IT" altLang="it-IT" sz="1800" b="1" i="1" dirty="0" smtClean="0">
              <a:solidFill>
                <a:schemeClr val="accent3">
                  <a:lumMod val="50000"/>
                </a:schemeClr>
              </a:solidFill>
            </a:endParaRPr>
          </a:p>
          <a:p>
            <a:r>
              <a:rPr lang="it-IT" sz="2000" dirty="0"/>
              <a:t>Raccomandazione del Parlamento Europeo e del Consiglio del 18 dicembre 2006 relativa a competenze chiave per l’apprendimento permanente,</a:t>
            </a:r>
            <a:r>
              <a:rPr lang="it-IT" sz="2000" i="1" dirty="0"/>
              <a:t> </a:t>
            </a:r>
            <a:r>
              <a:rPr lang="it-IT" sz="2000" u="sng" dirty="0">
                <a:hlinkClick r:id="rId3"/>
              </a:rPr>
              <a:t>https://eur-lex.europa.eu/legal-content/IT/TXT/PDF/?uri=CELEX:32006H0962&amp;from=IT</a:t>
            </a:r>
            <a:endParaRPr lang="it-IT" sz="2000" u="sng" dirty="0"/>
          </a:p>
          <a:p>
            <a:pPr marL="82296" indent="0">
              <a:buNone/>
            </a:pPr>
            <a:endParaRPr lang="it-IT" sz="2000" dirty="0"/>
          </a:p>
          <a:p>
            <a:r>
              <a:rPr lang="it-IT" sz="2000" dirty="0"/>
              <a:t>Raccomandazione del Consiglio relativa alle competenze chiave per l’apprendimento permanente, </a:t>
            </a:r>
            <a:r>
              <a:rPr lang="it-IT" sz="2000" u="sng" dirty="0">
                <a:hlinkClick r:id="rId4"/>
              </a:rPr>
              <a:t>https://eur-lex.europa.eu/resource.html?uri=cellar:395443f6-fb6d-11e7-b8f5-01aa75ed71a1.0007.02/DOC_1&amp;format=</a:t>
            </a:r>
            <a:r>
              <a:rPr lang="it-IT" sz="2000" u="sng" dirty="0" smtClean="0">
                <a:hlinkClick r:id="rId4"/>
              </a:rPr>
              <a:t>PDF</a:t>
            </a:r>
            <a:endParaRPr lang="it-IT" altLang="it-IT" sz="2000" b="1" i="1" dirty="0">
              <a:solidFill>
                <a:srgbClr val="0070C0"/>
              </a:solidFill>
            </a:endParaRPr>
          </a:p>
          <a:p>
            <a:pPr marL="609600" indent="-609600">
              <a:lnSpc>
                <a:spcPct val="80000"/>
              </a:lnSpc>
              <a:buFont typeface="Wingdings" pitchFamily="2" charset="2"/>
              <a:buNone/>
            </a:pPr>
            <a:endParaRPr lang="it-IT" altLang="it-IT" sz="2000" b="1" i="1" dirty="0"/>
          </a:p>
        </p:txBody>
      </p:sp>
    </p:spTree>
    <p:extLst>
      <p:ext uri="{BB962C8B-B14F-4D97-AF65-F5344CB8AC3E}">
        <p14:creationId xmlns:p14="http://schemas.microsoft.com/office/powerpoint/2010/main" val="2715780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115616" y="274638"/>
            <a:ext cx="7818072" cy="1282154"/>
          </a:xfrm>
        </p:spPr>
        <p:txBody>
          <a:bodyPr>
            <a:normAutofit fontScale="90000"/>
          </a:bodyPr>
          <a:lstStyle/>
          <a:p>
            <a:pPr marL="82296">
              <a:lnSpc>
                <a:spcPct val="80000"/>
              </a:lnSpc>
              <a:defRPr/>
            </a:pPr>
            <a:r>
              <a:rPr lang="it-IT" b="1" dirty="0" smtClean="0">
                <a:solidFill>
                  <a:schemeClr val="folHlink"/>
                </a:solidFill>
              </a:rPr>
              <a:t/>
            </a:r>
            <a:br>
              <a:rPr lang="it-IT" b="1" dirty="0" smtClean="0">
                <a:solidFill>
                  <a:schemeClr val="folHlink"/>
                </a:solidFill>
              </a:rPr>
            </a:br>
            <a:r>
              <a:rPr lang="it-IT" b="1" i="1" dirty="0" smtClean="0">
                <a:solidFill>
                  <a:srgbClr val="FF0000"/>
                </a:solidFill>
              </a:rPr>
              <a:t>8 </a:t>
            </a:r>
            <a:r>
              <a:rPr lang="it-IT" sz="4400" b="1" i="1" dirty="0" smtClean="0">
                <a:solidFill>
                  <a:srgbClr val="FF0000"/>
                </a:solidFill>
              </a:rPr>
              <a:t>Competenze </a:t>
            </a:r>
            <a:r>
              <a:rPr lang="it-IT" sz="4400" b="1" i="1" dirty="0">
                <a:solidFill>
                  <a:srgbClr val="FF0000"/>
                </a:solidFill>
              </a:rPr>
              <a:t>chiave di cittadinanza: </a:t>
            </a:r>
          </a:p>
        </p:txBody>
      </p:sp>
      <p:sp>
        <p:nvSpPr>
          <p:cNvPr id="101379" name="Rectangle 3"/>
          <p:cNvSpPr>
            <a:spLocks noGrp="1" noChangeArrowheads="1"/>
          </p:cNvSpPr>
          <p:nvPr>
            <p:ph type="body" idx="1"/>
          </p:nvPr>
        </p:nvSpPr>
        <p:spPr>
          <a:xfrm>
            <a:off x="1142976" y="1828800"/>
            <a:ext cx="7620024" cy="4835525"/>
          </a:xfrm>
        </p:spPr>
        <p:txBody>
          <a:bodyPr>
            <a:normAutofit lnSpcReduction="10000"/>
          </a:bodyPr>
          <a:lstStyle/>
          <a:p>
            <a:pPr algn="just">
              <a:lnSpc>
                <a:spcPct val="80000"/>
              </a:lnSpc>
              <a:spcBef>
                <a:spcPct val="0"/>
              </a:spcBef>
              <a:buClrTx/>
              <a:buSzTx/>
              <a:defRPr/>
            </a:pPr>
            <a:r>
              <a:rPr lang="it-IT" sz="2800" dirty="0" smtClean="0"/>
              <a:t>Imparare </a:t>
            </a:r>
            <a:r>
              <a:rPr lang="it-IT" sz="2800" dirty="0"/>
              <a:t>ad </a:t>
            </a:r>
            <a:r>
              <a:rPr lang="it-IT" sz="2800" dirty="0" smtClean="0"/>
              <a:t>imparare</a:t>
            </a:r>
          </a:p>
          <a:p>
            <a:pPr algn="just">
              <a:lnSpc>
                <a:spcPct val="80000"/>
              </a:lnSpc>
              <a:spcBef>
                <a:spcPct val="0"/>
              </a:spcBef>
              <a:buClrTx/>
              <a:buSzTx/>
              <a:defRPr/>
            </a:pPr>
            <a:endParaRPr lang="it-IT" sz="2800" dirty="0" smtClean="0"/>
          </a:p>
          <a:p>
            <a:pPr algn="just">
              <a:lnSpc>
                <a:spcPct val="80000"/>
              </a:lnSpc>
              <a:spcBef>
                <a:spcPct val="0"/>
              </a:spcBef>
              <a:buClrTx/>
              <a:buSzTx/>
              <a:defRPr/>
            </a:pPr>
            <a:r>
              <a:rPr lang="it-IT" sz="2800" dirty="0" smtClean="0"/>
              <a:t>Progettare</a:t>
            </a:r>
          </a:p>
          <a:p>
            <a:pPr algn="just">
              <a:lnSpc>
                <a:spcPct val="80000"/>
              </a:lnSpc>
              <a:spcBef>
                <a:spcPct val="0"/>
              </a:spcBef>
              <a:buClrTx/>
              <a:buSzTx/>
              <a:defRPr/>
            </a:pPr>
            <a:endParaRPr lang="it-IT" sz="2800" dirty="0" smtClean="0"/>
          </a:p>
          <a:p>
            <a:pPr algn="just">
              <a:lnSpc>
                <a:spcPct val="80000"/>
              </a:lnSpc>
              <a:spcBef>
                <a:spcPct val="0"/>
              </a:spcBef>
              <a:buClrTx/>
              <a:buSzTx/>
              <a:defRPr/>
            </a:pPr>
            <a:r>
              <a:rPr lang="it-IT" sz="2800" dirty="0" smtClean="0"/>
              <a:t>Comunicare</a:t>
            </a:r>
          </a:p>
          <a:p>
            <a:pPr algn="just">
              <a:lnSpc>
                <a:spcPct val="80000"/>
              </a:lnSpc>
              <a:spcBef>
                <a:spcPct val="0"/>
              </a:spcBef>
              <a:buClrTx/>
              <a:buSzTx/>
              <a:defRPr/>
            </a:pPr>
            <a:endParaRPr lang="it-IT" sz="2800" dirty="0" smtClean="0"/>
          </a:p>
          <a:p>
            <a:pPr algn="just">
              <a:lnSpc>
                <a:spcPct val="80000"/>
              </a:lnSpc>
              <a:spcBef>
                <a:spcPct val="0"/>
              </a:spcBef>
              <a:buClrTx/>
              <a:buSzTx/>
              <a:defRPr/>
            </a:pPr>
            <a:r>
              <a:rPr lang="it-IT" sz="2800" dirty="0" smtClean="0"/>
              <a:t>Collaborare </a:t>
            </a:r>
            <a:r>
              <a:rPr lang="it-IT" sz="2800" dirty="0"/>
              <a:t>e </a:t>
            </a:r>
            <a:r>
              <a:rPr lang="it-IT" sz="2800" dirty="0" smtClean="0"/>
              <a:t>partecipare</a:t>
            </a:r>
          </a:p>
          <a:p>
            <a:pPr algn="just">
              <a:lnSpc>
                <a:spcPct val="80000"/>
              </a:lnSpc>
              <a:spcBef>
                <a:spcPct val="0"/>
              </a:spcBef>
              <a:buClrTx/>
              <a:buSzTx/>
              <a:defRPr/>
            </a:pPr>
            <a:endParaRPr lang="it-IT" sz="2800" dirty="0" smtClean="0"/>
          </a:p>
          <a:p>
            <a:pPr algn="just">
              <a:lnSpc>
                <a:spcPct val="80000"/>
              </a:lnSpc>
              <a:spcBef>
                <a:spcPct val="0"/>
              </a:spcBef>
              <a:buClrTx/>
              <a:buSzTx/>
              <a:defRPr/>
            </a:pPr>
            <a:r>
              <a:rPr lang="it-IT" sz="2800" dirty="0" smtClean="0"/>
              <a:t>Agire </a:t>
            </a:r>
            <a:r>
              <a:rPr lang="it-IT" sz="2800" dirty="0"/>
              <a:t>in modo autonomo e </a:t>
            </a:r>
            <a:r>
              <a:rPr lang="it-IT" sz="2800" dirty="0" smtClean="0"/>
              <a:t>responsabile</a:t>
            </a:r>
          </a:p>
          <a:p>
            <a:pPr algn="just">
              <a:lnSpc>
                <a:spcPct val="80000"/>
              </a:lnSpc>
              <a:spcBef>
                <a:spcPct val="0"/>
              </a:spcBef>
              <a:buClrTx/>
              <a:buSzTx/>
              <a:defRPr/>
            </a:pPr>
            <a:endParaRPr lang="it-IT" sz="2800" dirty="0" smtClean="0"/>
          </a:p>
          <a:p>
            <a:pPr algn="just">
              <a:lnSpc>
                <a:spcPct val="80000"/>
              </a:lnSpc>
              <a:spcBef>
                <a:spcPct val="0"/>
              </a:spcBef>
              <a:buClrTx/>
              <a:buSzTx/>
              <a:defRPr/>
            </a:pPr>
            <a:r>
              <a:rPr lang="it-IT" sz="2800" dirty="0" smtClean="0"/>
              <a:t>Risolvere problemi</a:t>
            </a:r>
          </a:p>
          <a:p>
            <a:pPr algn="just">
              <a:lnSpc>
                <a:spcPct val="80000"/>
              </a:lnSpc>
              <a:spcBef>
                <a:spcPct val="0"/>
              </a:spcBef>
              <a:buClrTx/>
              <a:buSzTx/>
              <a:defRPr/>
            </a:pPr>
            <a:endParaRPr lang="it-IT" sz="2800" dirty="0" smtClean="0"/>
          </a:p>
          <a:p>
            <a:pPr algn="just">
              <a:lnSpc>
                <a:spcPct val="80000"/>
              </a:lnSpc>
              <a:spcBef>
                <a:spcPct val="0"/>
              </a:spcBef>
              <a:buClrTx/>
              <a:buSzTx/>
              <a:defRPr/>
            </a:pPr>
            <a:r>
              <a:rPr lang="it-IT" sz="2800" dirty="0" smtClean="0"/>
              <a:t>Individuare </a:t>
            </a:r>
            <a:r>
              <a:rPr lang="it-IT" sz="2800" dirty="0"/>
              <a:t>collegamenti e </a:t>
            </a:r>
            <a:r>
              <a:rPr lang="it-IT" sz="2800" dirty="0" smtClean="0"/>
              <a:t>relazioni</a:t>
            </a:r>
          </a:p>
          <a:p>
            <a:pPr marL="82296" indent="0" algn="just">
              <a:lnSpc>
                <a:spcPct val="80000"/>
              </a:lnSpc>
              <a:spcBef>
                <a:spcPct val="0"/>
              </a:spcBef>
              <a:buClrTx/>
              <a:buSzTx/>
              <a:buNone/>
              <a:defRPr/>
            </a:pPr>
            <a:endParaRPr lang="it-IT" sz="2800" dirty="0" smtClean="0"/>
          </a:p>
          <a:p>
            <a:pPr algn="just">
              <a:lnSpc>
                <a:spcPct val="80000"/>
              </a:lnSpc>
              <a:spcBef>
                <a:spcPct val="0"/>
              </a:spcBef>
              <a:buClrTx/>
              <a:buSzTx/>
              <a:defRPr/>
            </a:pPr>
            <a:r>
              <a:rPr lang="it-IT" sz="2800" dirty="0" smtClean="0"/>
              <a:t>Acquisire </a:t>
            </a:r>
            <a:r>
              <a:rPr lang="it-IT" sz="2800" dirty="0"/>
              <a:t>ed interpretare </a:t>
            </a:r>
            <a:r>
              <a:rPr lang="it-IT" sz="2800" dirty="0" smtClean="0"/>
              <a:t>l’informazione</a:t>
            </a:r>
            <a:endParaRPr lang="it-IT" sz="2800" i="1" dirty="0" smtClean="0">
              <a:effectLst/>
            </a:endParaRPr>
          </a:p>
          <a:p>
            <a:pPr eaLnBrk="1" hangingPunct="1">
              <a:lnSpc>
                <a:spcPct val="80000"/>
              </a:lnSpc>
              <a:defRPr/>
            </a:pPr>
            <a:endParaRPr lang="it-IT" sz="2800" dirty="0" smtClean="0">
              <a:solidFill>
                <a:schemeClr val="tx2"/>
              </a:solidFill>
            </a:endParaRPr>
          </a:p>
        </p:txBody>
      </p:sp>
    </p:spTree>
    <p:extLst>
      <p:ext uri="{BB962C8B-B14F-4D97-AF65-F5344CB8AC3E}">
        <p14:creationId xmlns:p14="http://schemas.microsoft.com/office/powerpoint/2010/main" val="40888394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7624" y="476672"/>
            <a:ext cx="7790712" cy="936104"/>
          </a:xfrm>
        </p:spPr>
        <p:txBody>
          <a:bodyPr>
            <a:normAutofit fontScale="90000"/>
          </a:bodyPr>
          <a:lstStyle/>
          <a:p>
            <a:pPr algn="ctr"/>
            <a:r>
              <a:rPr lang="it-IT" sz="2800" b="1" dirty="0" smtClean="0">
                <a:solidFill>
                  <a:srgbClr val="0070C0"/>
                </a:solidFill>
                <a:effectLst/>
              </a:rPr>
              <a:t>Competenze disciplinari </a:t>
            </a:r>
            <a:r>
              <a:rPr lang="it-IT" sz="2800" b="1" dirty="0" smtClean="0">
                <a:effectLst/>
              </a:rPr>
              <a:t>= </a:t>
            </a:r>
            <a:br>
              <a:rPr lang="it-IT" sz="2800" b="1" dirty="0" smtClean="0">
                <a:effectLst/>
              </a:rPr>
            </a:br>
            <a:r>
              <a:rPr lang="it-IT" sz="2800" b="1" dirty="0" smtClean="0">
                <a:effectLst/>
              </a:rPr>
              <a:t>I ciclo: Traguardi per lo sviluppo delle competenze </a:t>
            </a:r>
            <a:r>
              <a:rPr lang="it-IT" dirty="0" smtClean="0"/>
              <a:t/>
            </a:r>
            <a:br>
              <a:rPr lang="it-IT" dirty="0" smtClean="0"/>
            </a:br>
            <a:endParaRPr lang="it-IT" dirty="0"/>
          </a:p>
        </p:txBody>
      </p:sp>
      <p:sp>
        <p:nvSpPr>
          <p:cNvPr id="3" name="Segnaposto contenuto 2"/>
          <p:cNvSpPr>
            <a:spLocks noGrp="1"/>
          </p:cNvSpPr>
          <p:nvPr>
            <p:ph idx="1"/>
          </p:nvPr>
        </p:nvSpPr>
        <p:spPr>
          <a:xfrm>
            <a:off x="1000100" y="1196752"/>
            <a:ext cx="7933588" cy="5661248"/>
          </a:xfrm>
        </p:spPr>
        <p:txBody>
          <a:bodyPr>
            <a:noAutofit/>
          </a:bodyPr>
          <a:lstStyle/>
          <a:p>
            <a:pPr algn="just"/>
            <a:r>
              <a:rPr lang="it-IT" sz="2200" b="1" i="1" dirty="0" smtClean="0">
                <a:solidFill>
                  <a:srgbClr val="0070C0"/>
                </a:solidFill>
              </a:rPr>
              <a:t>Traguardi:</a:t>
            </a:r>
            <a:r>
              <a:rPr lang="it-IT" sz="2200" dirty="0" smtClean="0">
                <a:solidFill>
                  <a:srgbClr val="0070C0"/>
                </a:solidFill>
              </a:rPr>
              <a:t> </a:t>
            </a:r>
            <a:r>
              <a:rPr lang="it-IT" sz="2200" dirty="0" smtClean="0"/>
              <a:t>rappresentano dei riferimenti ineludibili per gli insegnanti, indicano piste culturali e didattiche da percorrere e aiutano a finalizzare l’azione educativa allo sviluppo integrale dell’allievo. Nella scuola del primo ciclo i traguardi costituiscono criteri per la valutazione delle competenze attese e, nella loro scansione temporale, sono prescrittivi, impegnando così le istituzione scolastiche affinché ogni alunno possa conseguirli, a garanzia dell’unità del sistema nazionale e della qualità del servizio</a:t>
            </a:r>
          </a:p>
          <a:p>
            <a:pPr marL="82296" indent="0" algn="just">
              <a:buNone/>
            </a:pPr>
            <a:endParaRPr lang="it-IT" sz="2200" dirty="0" smtClean="0"/>
          </a:p>
          <a:p>
            <a:pPr algn="just"/>
            <a:r>
              <a:rPr lang="it-IT" sz="2200" b="1" i="1" dirty="0" smtClean="0">
                <a:solidFill>
                  <a:srgbClr val="FF0000"/>
                </a:solidFill>
              </a:rPr>
              <a:t>Obiettivi di apprendimento: </a:t>
            </a:r>
            <a:r>
              <a:rPr lang="it-IT" sz="2200" dirty="0" smtClean="0"/>
              <a:t>individuano campi del sapere, conoscenze e abilità ritenuti indispensabili al fine di raggiungere i traguardi per lo sviluppo delle competenze.</a:t>
            </a:r>
          </a:p>
          <a:p>
            <a:pPr algn="r">
              <a:buNone/>
            </a:pPr>
            <a:endParaRPr lang="it-IT" sz="2000" dirty="0" smtClean="0"/>
          </a:p>
          <a:p>
            <a:pPr algn="r">
              <a:buNone/>
            </a:pPr>
            <a:r>
              <a:rPr lang="it-IT" sz="2000" dirty="0" smtClean="0"/>
              <a:t>(</a:t>
            </a:r>
            <a:r>
              <a:rPr lang="it-IT" sz="2000" i="1" dirty="0" smtClean="0"/>
              <a:t>Indicazioni Nazionali</a:t>
            </a:r>
            <a:r>
              <a:rPr lang="it-IT" sz="2000" dirty="0" smtClean="0"/>
              <a:t>, 2012, p. 18)</a:t>
            </a:r>
            <a:endParaRPr lang="it-IT" sz="2200" dirty="0"/>
          </a:p>
        </p:txBody>
      </p:sp>
    </p:spTree>
    <p:extLst>
      <p:ext uri="{BB962C8B-B14F-4D97-AF65-F5344CB8AC3E}">
        <p14:creationId xmlns:p14="http://schemas.microsoft.com/office/powerpoint/2010/main" val="146485276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2819</TotalTime>
  <Words>3976</Words>
  <Application>Microsoft Macintosh PowerPoint</Application>
  <PresentationFormat>Presentazione su schermo (4:3)</PresentationFormat>
  <Paragraphs>465</Paragraphs>
  <Slides>41</Slides>
  <Notes>27</Notes>
  <HiddenSlides>0</HiddenSlides>
  <MMClips>0</MMClips>
  <ScaleCrop>false</ScaleCrop>
  <HeadingPairs>
    <vt:vector size="4" baseType="variant">
      <vt:variant>
        <vt:lpstr>Tema</vt:lpstr>
      </vt:variant>
      <vt:variant>
        <vt:i4>1</vt:i4>
      </vt:variant>
      <vt:variant>
        <vt:lpstr>Titoli diapositive</vt:lpstr>
      </vt:variant>
      <vt:variant>
        <vt:i4>41</vt:i4>
      </vt:variant>
    </vt:vector>
  </HeadingPairs>
  <TitlesOfParts>
    <vt:vector size="42" baseType="lpstr">
      <vt:lpstr>Solstizio</vt:lpstr>
      <vt:lpstr> Corso di formazione per docenti  IC CAMIGLIANO (LU)  Dalla progettazione alla valutazione delle competenze: Unità di competenza,  rubriche valutative e compiti autentici  </vt:lpstr>
      <vt:lpstr>Indice</vt:lpstr>
      <vt:lpstr>Le competenze a scuola</vt:lpstr>
      <vt:lpstr>L’iceberg delle competenze</vt:lpstr>
      <vt:lpstr>Presentazione di PowerPoint</vt:lpstr>
      <vt:lpstr>Curricolo di scuola e competenze</vt:lpstr>
      <vt:lpstr>Competenze trasversali: 8 Competenze chiave per l’apprendimento permanente</vt:lpstr>
      <vt:lpstr> 8 Competenze chiave di cittadinanza: </vt:lpstr>
      <vt:lpstr>Competenze disciplinari =  I ciclo: Traguardi per lo sviluppo delle competenze  </vt:lpstr>
      <vt:lpstr>Obiettivi di apprendimento (conoscenze e abilità disciplinari)</vt:lpstr>
      <vt:lpstr>Assi culturali dell’obbligo di istruzione</vt:lpstr>
      <vt:lpstr>Assi culturali e competenze di base (1)</vt:lpstr>
      <vt:lpstr>Assi culturali e competenze di base (2)</vt:lpstr>
      <vt:lpstr>Competenze di base, abilità/capacità e conoscenze per l’obbligo di istruzione (esempio)</vt:lpstr>
      <vt:lpstr>Il processo verso le competenze</vt:lpstr>
      <vt:lpstr>Progettazione curricolare per competenze a livello di team docente o singolo insegnante </vt:lpstr>
      <vt:lpstr>Presentazione di PowerPoint</vt:lpstr>
      <vt:lpstr>Valutazione e certificazione  delle competenze </vt:lpstr>
      <vt:lpstr>La certificazione delle competenze  I ciclo  CM 3/2015; Nota MIUR 2017 e succ.</vt:lpstr>
      <vt:lpstr>Caratteristiche del modello nazionale di certificazione</vt:lpstr>
      <vt:lpstr>Competenze del Profilo dello studente (Nota MIUR, 2017)</vt:lpstr>
      <vt:lpstr>Presentazione di PowerPoint</vt:lpstr>
      <vt:lpstr>4 livelli di certificazione</vt:lpstr>
      <vt:lpstr>Come raccordare operativamente la progettazione curricolare  con la valutazione e certificazione delle competenze? </vt:lpstr>
      <vt:lpstr>Le rubriche</vt:lpstr>
      <vt:lpstr>Presentazione di PowerPoint</vt:lpstr>
      <vt:lpstr>Presentazione di PowerPoint</vt:lpstr>
      <vt:lpstr>      Raccomandazione metodologica</vt:lpstr>
      <vt:lpstr>Presentazione di PowerPoint</vt:lpstr>
      <vt:lpstr>Presentazione di PowerPoint</vt:lpstr>
      <vt:lpstr>Rubriche valutative e compiti autentici</vt:lpstr>
      <vt:lpstr>Fase 2. Costruire compiti autentici finalizzati ad accertare il raggiungimento dei traguardi per lo sviluppo delle competenze in base a diversi livelli di padronanza  </vt:lpstr>
      <vt:lpstr>Presentazione di PowerPoint</vt:lpstr>
      <vt:lpstr>Esempi di compiti autentici</vt:lpstr>
      <vt:lpstr>Come costruire un compito autentico (1)</vt:lpstr>
      <vt:lpstr>Come costruire un compito autentico (2)</vt:lpstr>
      <vt:lpstr>Raccomandazioni per prossimo incontro</vt:lpstr>
      <vt:lpstr>Strumenti di lavoro</vt:lpstr>
      <vt:lpstr>Presentazione di PowerPoint</vt:lpstr>
      <vt:lpstr>Presentazione di PowerPoint</vt:lpstr>
      <vt:lpstr>Raccomandazioni europee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Dal curricolo  alla certificazione  delle competenze</dc:title>
  <dc:creator>Valued Acer Customer</dc:creator>
  <cp:lastModifiedBy>Davide Capperucci</cp:lastModifiedBy>
  <cp:revision>138</cp:revision>
  <dcterms:created xsi:type="dcterms:W3CDTF">2015-04-16T10:01:25Z</dcterms:created>
  <dcterms:modified xsi:type="dcterms:W3CDTF">2019-01-29T21:10:31Z</dcterms:modified>
</cp:coreProperties>
</file>